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45"/>
  </p:notesMasterIdLst>
  <p:handoutMasterIdLst>
    <p:handoutMasterId r:id="rId46"/>
  </p:handoutMasterIdLst>
  <p:sldIdLst>
    <p:sldId id="410" r:id="rId3"/>
    <p:sldId id="394" r:id="rId4"/>
    <p:sldId id="411" r:id="rId5"/>
    <p:sldId id="395" r:id="rId6"/>
    <p:sldId id="397" r:id="rId7"/>
    <p:sldId id="331" r:id="rId8"/>
    <p:sldId id="414" r:id="rId9"/>
    <p:sldId id="415" r:id="rId10"/>
    <p:sldId id="419" r:id="rId11"/>
    <p:sldId id="420" r:id="rId12"/>
    <p:sldId id="421" r:id="rId13"/>
    <p:sldId id="398" r:id="rId14"/>
    <p:sldId id="399" r:id="rId15"/>
    <p:sldId id="396" r:id="rId16"/>
    <p:sldId id="412" r:id="rId17"/>
    <p:sldId id="370" r:id="rId18"/>
    <p:sldId id="371" r:id="rId19"/>
    <p:sldId id="381" r:id="rId20"/>
    <p:sldId id="372" r:id="rId21"/>
    <p:sldId id="390" r:id="rId22"/>
    <p:sldId id="382" r:id="rId23"/>
    <p:sldId id="375" r:id="rId24"/>
    <p:sldId id="386" r:id="rId25"/>
    <p:sldId id="391" r:id="rId26"/>
    <p:sldId id="385" r:id="rId27"/>
    <p:sldId id="383" r:id="rId28"/>
    <p:sldId id="388" r:id="rId29"/>
    <p:sldId id="387" r:id="rId30"/>
    <p:sldId id="312" r:id="rId31"/>
    <p:sldId id="376" r:id="rId32"/>
    <p:sldId id="377" r:id="rId33"/>
    <p:sldId id="378" r:id="rId34"/>
    <p:sldId id="379" r:id="rId35"/>
    <p:sldId id="367" r:id="rId36"/>
    <p:sldId id="317" r:id="rId37"/>
    <p:sldId id="400" r:id="rId38"/>
    <p:sldId id="406" r:id="rId39"/>
    <p:sldId id="407" r:id="rId40"/>
    <p:sldId id="402" r:id="rId41"/>
    <p:sldId id="408" r:id="rId42"/>
    <p:sldId id="404" r:id="rId43"/>
    <p:sldId id="40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92D"/>
    <a:srgbClr val="CD1719"/>
    <a:srgbClr val="EFEFF0"/>
    <a:srgbClr val="FFB500"/>
    <a:srgbClr val="003C6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96309" autoAdjust="0"/>
  </p:normalViewPr>
  <p:slideViewPr>
    <p:cSldViewPr snapToGrid="0">
      <p:cViewPr varScale="1">
        <p:scale>
          <a:sx n="57" d="100"/>
          <a:sy n="57" d="100"/>
        </p:scale>
        <p:origin x="72" y="3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5" d="100"/>
          <a:sy n="85" d="100"/>
        </p:scale>
        <p:origin x="229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8BC48A-72C0-4757-87D5-A920A4E4BFF8}" type="datetimeFigureOut">
              <a:rPr lang="en-GB" smtClean="0"/>
              <a:pPr/>
              <a:t>08/02/2018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161FEB-8766-4427-B17D-2DC31004E9C1}" type="slidenum">
              <a:rPr lang="en-GB" smtClean="0"/>
              <a:pPr/>
              <a:t>‹#›</a:t>
            </a:fld>
            <a:endParaRPr lang="en-GB"/>
          </a:p>
        </p:txBody>
      </p:sp>
    </p:spTree>
    <p:extLst>
      <p:ext uri="{BB962C8B-B14F-4D97-AF65-F5344CB8AC3E}">
        <p14:creationId xmlns:p14="http://schemas.microsoft.com/office/powerpoint/2010/main" val="4217514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5BF0C5-F093-46FD-8BEC-42196463B5FF}" type="datetimeFigureOut">
              <a:rPr lang="en-GB" smtClean="0"/>
              <a:pPr/>
              <a:t>08/02/2018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0E6D3-495E-45E8-8C4B-0DE3ED272F73}" type="slidenum">
              <a:rPr lang="en-GB" smtClean="0"/>
              <a:pPr/>
              <a:t>‹#›</a:t>
            </a:fld>
            <a:endParaRPr lang="en-GB"/>
          </a:p>
        </p:txBody>
      </p:sp>
    </p:spTree>
    <p:extLst>
      <p:ext uri="{BB962C8B-B14F-4D97-AF65-F5344CB8AC3E}">
        <p14:creationId xmlns:p14="http://schemas.microsoft.com/office/powerpoint/2010/main" val="292522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6E0E6D3-495E-45E8-8C4B-0DE3ED272F73}" type="slidenum">
              <a:rPr lang="en-GB" smtClean="0"/>
              <a:pPr/>
              <a:t>39</a:t>
            </a:fld>
            <a:endParaRPr lang="en-GB"/>
          </a:p>
        </p:txBody>
      </p:sp>
    </p:spTree>
    <p:extLst>
      <p:ext uri="{BB962C8B-B14F-4D97-AF65-F5344CB8AC3E}">
        <p14:creationId xmlns:p14="http://schemas.microsoft.com/office/powerpoint/2010/main" val="2138030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6E0E6D3-495E-45E8-8C4B-0DE3ED272F73}" type="slidenum">
              <a:rPr lang="en-GB" smtClean="0"/>
              <a:pPr/>
              <a:t>40</a:t>
            </a:fld>
            <a:endParaRPr lang="en-GB"/>
          </a:p>
        </p:txBody>
      </p:sp>
    </p:spTree>
    <p:extLst>
      <p:ext uri="{BB962C8B-B14F-4D97-AF65-F5344CB8AC3E}">
        <p14:creationId xmlns:p14="http://schemas.microsoft.com/office/powerpoint/2010/main" val="1730710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6E0E6D3-495E-45E8-8C4B-0DE3ED272F73}" type="slidenum">
              <a:rPr lang="en-GB" smtClean="0"/>
              <a:pPr/>
              <a:t>41</a:t>
            </a:fld>
            <a:endParaRPr lang="en-GB"/>
          </a:p>
        </p:txBody>
      </p:sp>
    </p:spTree>
    <p:extLst>
      <p:ext uri="{BB962C8B-B14F-4D97-AF65-F5344CB8AC3E}">
        <p14:creationId xmlns:p14="http://schemas.microsoft.com/office/powerpoint/2010/main" val="365823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17" name="Rectangle 16"/>
          <p:cNvSpPr/>
          <p:nvPr userDrawn="1"/>
        </p:nvSpPr>
        <p:spPr>
          <a:xfrm>
            <a:off x="7564348" y="4730433"/>
            <a:ext cx="1032493" cy="1032493"/>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4" name="Rectangle 3"/>
          <p:cNvSpPr/>
          <p:nvPr userDrawn="1"/>
        </p:nvSpPr>
        <p:spPr>
          <a:xfrm>
            <a:off x="2835975" y="4237824"/>
            <a:ext cx="1785949" cy="1785949"/>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3" name="Subtitle 2"/>
          <p:cNvSpPr>
            <a:spLocks noGrp="1"/>
          </p:cNvSpPr>
          <p:nvPr>
            <p:ph type="subTitle" idx="1" hasCustomPrompt="1"/>
          </p:nvPr>
        </p:nvSpPr>
        <p:spPr>
          <a:xfrm>
            <a:off x="2249574" y="2916835"/>
            <a:ext cx="4259868" cy="554748"/>
          </a:xfrm>
        </p:spPr>
        <p:txBody>
          <a:bodyPr>
            <a:normAutofit/>
          </a:bodyPr>
          <a:lstStyle>
            <a:lvl1pPr marL="0" indent="0" algn="l">
              <a:buNone/>
              <a:defRPr sz="1400" b="0" i="0" baseline="0">
                <a:latin typeface="Bauer Bodoni Std" panose="02070603080706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TEXT</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393" y="428675"/>
            <a:ext cx="2312800" cy="228858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5024" y="428675"/>
            <a:ext cx="1156865" cy="1156865"/>
          </a:xfrm>
          <a:prstGeom prst="rect">
            <a:avLst/>
          </a:prstGeom>
        </p:spPr>
      </p:pic>
      <p:sp>
        <p:nvSpPr>
          <p:cNvPr id="6" name="TextBox 5"/>
          <p:cNvSpPr txBox="1"/>
          <p:nvPr userDrawn="1"/>
        </p:nvSpPr>
        <p:spPr>
          <a:xfrm>
            <a:off x="2835975" y="5501683"/>
            <a:ext cx="3322313" cy="461665"/>
          </a:xfrm>
          <a:prstGeom prst="rect">
            <a:avLst/>
          </a:prstGeom>
          <a:noFill/>
        </p:spPr>
        <p:txBody>
          <a:bodyPr wrap="square" rtlCol="0">
            <a:spAutoFit/>
          </a:bodyPr>
          <a:lstStyle/>
          <a:p>
            <a:pPr algn="l"/>
            <a:r>
              <a:rPr lang="en-GB" sz="2400" dirty="0" smtClean="0">
                <a:solidFill>
                  <a:schemeClr val="bg1"/>
                </a:solidFill>
                <a:latin typeface="Helvetica" pitchFamily="34" charset="0"/>
              </a:rPr>
              <a:t>*</a:t>
            </a:r>
            <a:r>
              <a:rPr lang="en-GB" sz="2400" dirty="0" smtClean="0">
                <a:solidFill>
                  <a:schemeClr val="bg1"/>
                </a:solidFill>
                <a:latin typeface="Bodoni MT" panose="02070603080606020203" pitchFamily="18" charset="0"/>
              </a:rPr>
              <a:t>genius</a:t>
            </a:r>
            <a:endParaRPr lang="en-GB" sz="2400" dirty="0">
              <a:solidFill>
                <a:schemeClr val="bg1"/>
              </a:solidFill>
              <a:latin typeface="Bodoni MT" panose="02070603080606020203" pitchFamily="18" charset="0"/>
            </a:endParaRPr>
          </a:p>
        </p:txBody>
      </p:sp>
      <p:sp>
        <p:nvSpPr>
          <p:cNvPr id="12" name="Rectangle 11"/>
          <p:cNvSpPr/>
          <p:nvPr userDrawn="1"/>
        </p:nvSpPr>
        <p:spPr>
          <a:xfrm>
            <a:off x="4088265" y="3606559"/>
            <a:ext cx="526851" cy="526851"/>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13" name="Rectangle 12"/>
          <p:cNvSpPr/>
          <p:nvPr userDrawn="1"/>
        </p:nvSpPr>
        <p:spPr>
          <a:xfrm>
            <a:off x="331393" y="5762926"/>
            <a:ext cx="257368" cy="257368"/>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6720731" y="4703274"/>
            <a:ext cx="427920" cy="427920"/>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4729755" y="1545023"/>
            <a:ext cx="729490" cy="729490"/>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userDrawn="1"/>
        </p:nvSpPr>
        <p:spPr>
          <a:xfrm>
            <a:off x="7505608" y="5397579"/>
            <a:ext cx="2164359" cy="307777"/>
          </a:xfrm>
          <a:prstGeom prst="rect">
            <a:avLst/>
          </a:prstGeom>
          <a:noFill/>
        </p:spPr>
        <p:txBody>
          <a:bodyPr wrap="square" rtlCol="0">
            <a:spAutoFit/>
          </a:bodyPr>
          <a:lstStyle/>
          <a:p>
            <a:pPr algn="l"/>
            <a:r>
              <a:rPr lang="en-GB" sz="1400" dirty="0" smtClean="0">
                <a:solidFill>
                  <a:schemeClr val="bg1"/>
                </a:solidFill>
                <a:latin typeface="Helvetica" pitchFamily="34" charset="0"/>
              </a:rPr>
              <a:t>*</a:t>
            </a:r>
            <a:r>
              <a:rPr lang="en-GB" sz="1400" dirty="0" smtClean="0">
                <a:solidFill>
                  <a:schemeClr val="bg1"/>
                </a:solidFill>
                <a:latin typeface="Bodoni MT" panose="02070603080606020203" pitchFamily="18" charset="0"/>
              </a:rPr>
              <a:t>1815-2015</a:t>
            </a:r>
            <a:endParaRPr lang="en-GB" sz="1400" dirty="0">
              <a:solidFill>
                <a:schemeClr val="bg1"/>
              </a:solidFill>
              <a:latin typeface="Bodoni MT" panose="02070603080606020203" pitchFamily="18" charset="0"/>
            </a:endParaRPr>
          </a:p>
        </p:txBody>
      </p:sp>
      <p:sp>
        <p:nvSpPr>
          <p:cNvPr id="21" name="TextBox 20"/>
          <p:cNvSpPr txBox="1"/>
          <p:nvPr userDrawn="1"/>
        </p:nvSpPr>
        <p:spPr>
          <a:xfrm>
            <a:off x="2249574" y="2408789"/>
            <a:ext cx="6437226" cy="415498"/>
          </a:xfrm>
          <a:prstGeom prst="rect">
            <a:avLst/>
          </a:prstGeom>
          <a:noFill/>
        </p:spPr>
        <p:txBody>
          <a:bodyPr wrap="square" rtlCol="0">
            <a:spAutoFit/>
          </a:bodyPr>
          <a:lstStyle/>
          <a:p>
            <a:r>
              <a:rPr lang="en-US" sz="2100" dirty="0" smtClean="0">
                <a:latin typeface="Bauer Bodoni Std" panose="02070603080706020303" pitchFamily="18" charset="0"/>
              </a:rPr>
              <a:t>CELEBRATING </a:t>
            </a:r>
            <a:r>
              <a:rPr lang="en-US" sz="2100" dirty="0" smtClean="0">
                <a:solidFill>
                  <a:srgbClr val="CD1719"/>
                </a:solidFill>
                <a:latin typeface="Bauer Bodoni Std" panose="02070603080706020303" pitchFamily="18" charset="0"/>
              </a:rPr>
              <a:t>GEORGE BOOLE’S </a:t>
            </a:r>
            <a:r>
              <a:rPr lang="en-US" sz="2100" dirty="0" smtClean="0">
                <a:latin typeface="Bauer Bodoni Std" panose="02070603080706020303" pitchFamily="18" charset="0"/>
              </a:rPr>
              <a:t>BICENTENARY</a:t>
            </a:r>
            <a:endParaRPr lang="en-GB" sz="2100" dirty="0">
              <a:latin typeface="Bauer Bodoni Std" panose="02070603080706020303" pitchFamily="18" charset="0"/>
            </a:endParaRPr>
          </a:p>
        </p:txBody>
      </p:sp>
      <p:sp>
        <p:nvSpPr>
          <p:cNvPr id="5" name="Picture Placeholder 4"/>
          <p:cNvSpPr>
            <a:spLocks noGrp="1"/>
          </p:cNvSpPr>
          <p:nvPr>
            <p:ph type="pic" sz="quarter" idx="10"/>
          </p:nvPr>
        </p:nvSpPr>
        <p:spPr>
          <a:xfrm>
            <a:off x="2751138" y="428625"/>
            <a:ext cx="1870075" cy="1846263"/>
          </a:xfrm>
        </p:spPr>
        <p:txBody>
          <a:bodyPr/>
          <a:lstStyle/>
          <a:p>
            <a:endParaRPr lang="en-GB"/>
          </a:p>
        </p:txBody>
      </p:sp>
      <p:sp>
        <p:nvSpPr>
          <p:cNvPr id="22" name="Picture Placeholder 4"/>
          <p:cNvSpPr>
            <a:spLocks noGrp="1"/>
          </p:cNvSpPr>
          <p:nvPr>
            <p:ph type="pic" sz="quarter" idx="11"/>
          </p:nvPr>
        </p:nvSpPr>
        <p:spPr>
          <a:xfrm>
            <a:off x="4729866" y="3606559"/>
            <a:ext cx="1870075" cy="1846263"/>
          </a:xfrm>
        </p:spPr>
        <p:txBody>
          <a:bodyPr/>
          <a:lstStyle/>
          <a:p>
            <a:endParaRPr lang="en-GB"/>
          </a:p>
        </p:txBody>
      </p:sp>
      <p:sp>
        <p:nvSpPr>
          <p:cNvPr id="23" name="Picture Placeholder 4"/>
          <p:cNvSpPr>
            <a:spLocks noGrp="1"/>
          </p:cNvSpPr>
          <p:nvPr>
            <p:ph type="pic" sz="quarter" idx="12"/>
          </p:nvPr>
        </p:nvSpPr>
        <p:spPr>
          <a:xfrm>
            <a:off x="6726766" y="3633973"/>
            <a:ext cx="1870075" cy="1011731"/>
          </a:xfrm>
        </p:spPr>
        <p:txBody>
          <a:bodyPr/>
          <a:lstStyle/>
          <a:p>
            <a:endParaRPr lang="en-GB"/>
          </a:p>
        </p:txBody>
      </p:sp>
    </p:spTree>
    <p:extLst>
      <p:ext uri="{BB962C8B-B14F-4D97-AF65-F5344CB8AC3E}">
        <p14:creationId xmlns:p14="http://schemas.microsoft.com/office/powerpoint/2010/main" val="1552321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006123" y="6356351"/>
            <a:ext cx="1192810" cy="365125"/>
          </a:xfrm>
        </p:spPr>
        <p:txBody>
          <a:bodyPr/>
          <a:lstStyle/>
          <a:p>
            <a:fld id="{CA3BA40F-6C93-4FF2-9E19-FC4F57CB2273}" type="datetimeFigureOut">
              <a:rPr lang="en-GB" smtClean="0"/>
              <a:pPr/>
              <a:t>08/02/2018</a:t>
            </a:fld>
            <a:endParaRPr lang="en-GB"/>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pPr/>
              <a:t>‹#›</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7880" y="212726"/>
            <a:ext cx="1068462" cy="105727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880" y="6131525"/>
            <a:ext cx="1080449" cy="602891"/>
          </a:xfrm>
          <a:prstGeom prst="rect">
            <a:avLst/>
          </a:prstGeom>
        </p:spPr>
      </p:pic>
      <p:sp>
        <p:nvSpPr>
          <p:cNvPr id="9" name="Title 1"/>
          <p:cNvSpPr>
            <a:spLocks noGrp="1"/>
          </p:cNvSpPr>
          <p:nvPr>
            <p:ph type="title" hasCustomPrompt="1"/>
          </p:nvPr>
        </p:nvSpPr>
        <p:spPr>
          <a:xfrm>
            <a:off x="628650" y="212726"/>
            <a:ext cx="6822017" cy="1057274"/>
          </a:xfrm>
          <a:solidFill>
            <a:srgbClr val="EFEFF0"/>
          </a:solidFill>
        </p:spPr>
        <p:txBody>
          <a:bodyPr anchor="b">
            <a:normAutofit/>
          </a:bodyPr>
          <a:lstStyle>
            <a:lvl1pPr>
              <a:lnSpc>
                <a:spcPts val="2800"/>
              </a:lnSpc>
              <a:spcBef>
                <a:spcPts val="300"/>
              </a:spcBef>
              <a:defRPr sz="3200" b="0" kern="0" baseline="30000">
                <a:latin typeface="Gotham Bold" pitchFamily="50" charset="0"/>
              </a:defRPr>
            </a:lvl1pPr>
          </a:lstStyle>
          <a:p>
            <a:r>
              <a:rPr lang="en-US" dirty="0" smtClean="0"/>
              <a:t>Click to edit Master title style</a:t>
            </a:r>
            <a:br>
              <a:rPr lang="en-US" dirty="0" smtClean="0"/>
            </a:br>
            <a:r>
              <a:rPr lang="en-US" dirty="0" smtClean="0"/>
              <a:t>Click to edit Master title style</a:t>
            </a:r>
            <a:endParaRPr lang="en-GB" dirty="0"/>
          </a:p>
        </p:txBody>
      </p:sp>
      <p:sp>
        <p:nvSpPr>
          <p:cNvPr id="10" name="TextBox 9"/>
          <p:cNvSpPr txBox="1"/>
          <p:nvPr userDrawn="1"/>
        </p:nvSpPr>
        <p:spPr>
          <a:xfrm>
            <a:off x="602772" y="6314604"/>
            <a:ext cx="508958" cy="415498"/>
          </a:xfrm>
          <a:prstGeom prst="rect">
            <a:avLst/>
          </a:prstGeom>
          <a:noFill/>
        </p:spPr>
        <p:txBody>
          <a:bodyPr wrap="square" rtlCol="0">
            <a:spAutoFit/>
          </a:bodyPr>
          <a:lstStyle/>
          <a:p>
            <a:r>
              <a:rPr lang="en-GB" sz="2100" b="1" dirty="0" smtClean="0">
                <a:solidFill>
                  <a:srgbClr val="CD1719"/>
                </a:solidFill>
                <a:latin typeface="Helvetica" pitchFamily="34" charset="0"/>
              </a:rPr>
              <a:t>*</a:t>
            </a:r>
            <a:endParaRPr lang="en-GB" sz="2100" b="1" dirty="0">
              <a:solidFill>
                <a:srgbClr val="CD1719"/>
              </a:solidFill>
              <a:latin typeface="Helvetica" pitchFamily="34" charset="0"/>
            </a:endParaRPr>
          </a:p>
        </p:txBody>
      </p:sp>
      <p:sp>
        <p:nvSpPr>
          <p:cNvPr id="15" name="Text Placeholder 17"/>
          <p:cNvSpPr>
            <a:spLocks noGrp="1"/>
          </p:cNvSpPr>
          <p:nvPr>
            <p:ph type="body" sz="quarter" idx="16" hasCustomPrompt="1"/>
          </p:nvPr>
        </p:nvSpPr>
        <p:spPr>
          <a:xfrm>
            <a:off x="740790" y="6361147"/>
            <a:ext cx="3968750" cy="422275"/>
          </a:xfrm>
        </p:spPr>
        <p:txBody>
          <a:bodyPr/>
          <a:lstStyle>
            <a:lvl1pPr marL="0" indent="0" algn="l">
              <a:buNone/>
              <a:defRPr sz="1800">
                <a:solidFill>
                  <a:srgbClr val="CD1719"/>
                </a:solidFill>
                <a:latin typeface="Bauer Bodoni Std" panose="02070603080706020303" pitchFamily="18" charset="0"/>
              </a:defRPr>
            </a:lvl1pPr>
            <a:lvl2pPr algn="l">
              <a:defRPr>
                <a:solidFill>
                  <a:srgbClr val="CD1719"/>
                </a:solidFill>
                <a:latin typeface="Bauer Bodoni Std" panose="02070603080706020303" pitchFamily="18" charset="0"/>
              </a:defRPr>
            </a:lvl2pPr>
            <a:lvl3pPr algn="l">
              <a:defRPr>
                <a:solidFill>
                  <a:srgbClr val="CD1719"/>
                </a:solidFill>
                <a:latin typeface="Bauer Bodoni Std" panose="02070603080706020303" pitchFamily="18" charset="0"/>
              </a:defRPr>
            </a:lvl3pPr>
            <a:lvl4pPr algn="l">
              <a:defRPr>
                <a:solidFill>
                  <a:srgbClr val="CD1719"/>
                </a:solidFill>
                <a:latin typeface="Bauer Bodoni Std" panose="02070603080706020303" pitchFamily="18" charset="0"/>
              </a:defRPr>
            </a:lvl4pPr>
            <a:lvl5pPr algn="l">
              <a:defRPr>
                <a:solidFill>
                  <a:srgbClr val="CD1719"/>
                </a:solidFill>
                <a:latin typeface="Bauer Bodoni Std" panose="02070603080706020303" pitchFamily="18" charset="0"/>
              </a:defRPr>
            </a:lvl5pPr>
          </a:lstStyle>
          <a:p>
            <a:pPr lvl="0"/>
            <a:r>
              <a:rPr lang="en-US" dirty="0" err="1" smtClean="0"/>
              <a:t>boolean</a:t>
            </a:r>
            <a:endParaRPr lang="en-GB" dirty="0"/>
          </a:p>
        </p:txBody>
      </p:sp>
      <p:sp>
        <p:nvSpPr>
          <p:cNvPr id="7" name="Media Placeholder 6"/>
          <p:cNvSpPr>
            <a:spLocks noGrp="1"/>
          </p:cNvSpPr>
          <p:nvPr>
            <p:ph type="media" sz="quarter" idx="17"/>
          </p:nvPr>
        </p:nvSpPr>
        <p:spPr>
          <a:xfrm>
            <a:off x="1181321" y="1604468"/>
            <a:ext cx="7056438" cy="4192588"/>
          </a:xfrm>
          <a:effectLst>
            <a:outerShdw blurRad="50800" dist="38100" dir="2700000" algn="tl" rotWithShape="0">
              <a:prstClr val="black">
                <a:alpha val="40000"/>
              </a:prstClr>
            </a:outerShdw>
          </a:effectLst>
        </p:spPr>
        <p:txBody>
          <a:bodyPr/>
          <a:lstStyle/>
          <a:p>
            <a:endParaRPr lang="en-GB"/>
          </a:p>
        </p:txBody>
      </p:sp>
    </p:spTree>
    <p:extLst>
      <p:ext uri="{BB962C8B-B14F-4D97-AF65-F5344CB8AC3E}">
        <p14:creationId xmlns:p14="http://schemas.microsoft.com/office/powerpoint/2010/main" val="18430510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amp; Text P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006123" y="6356351"/>
            <a:ext cx="1192810" cy="365125"/>
          </a:xfrm>
        </p:spPr>
        <p:txBody>
          <a:bodyPr/>
          <a:lstStyle/>
          <a:p>
            <a:fld id="{CA3BA40F-6C93-4FF2-9E19-FC4F57CB2273}" type="datetimeFigureOut">
              <a:rPr lang="en-GB" smtClean="0"/>
              <a:pPr/>
              <a:t>08/02/2018</a:t>
            </a:fld>
            <a:endParaRPr lang="en-GB"/>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pPr/>
              <a:t>‹#›</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7880" y="212726"/>
            <a:ext cx="1068462" cy="105727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880" y="6131525"/>
            <a:ext cx="1080449" cy="602891"/>
          </a:xfrm>
          <a:prstGeom prst="rect">
            <a:avLst/>
          </a:prstGeom>
        </p:spPr>
      </p:pic>
      <p:sp>
        <p:nvSpPr>
          <p:cNvPr id="9" name="Title 1"/>
          <p:cNvSpPr>
            <a:spLocks noGrp="1"/>
          </p:cNvSpPr>
          <p:nvPr>
            <p:ph type="title" hasCustomPrompt="1"/>
          </p:nvPr>
        </p:nvSpPr>
        <p:spPr>
          <a:xfrm>
            <a:off x="628650" y="212726"/>
            <a:ext cx="6822017" cy="1057274"/>
          </a:xfrm>
          <a:solidFill>
            <a:srgbClr val="EFEFF0"/>
          </a:solidFill>
        </p:spPr>
        <p:txBody>
          <a:bodyPr anchor="b">
            <a:normAutofit/>
          </a:bodyPr>
          <a:lstStyle>
            <a:lvl1pPr>
              <a:lnSpc>
                <a:spcPts val="2800"/>
              </a:lnSpc>
              <a:spcBef>
                <a:spcPts val="300"/>
              </a:spcBef>
              <a:defRPr sz="3200" b="0" kern="0" baseline="30000">
                <a:latin typeface="Gotham Bold" pitchFamily="50" charset="0"/>
              </a:defRPr>
            </a:lvl1pPr>
          </a:lstStyle>
          <a:p>
            <a:r>
              <a:rPr lang="en-US" dirty="0" smtClean="0"/>
              <a:t>Click to edit Master title style</a:t>
            </a:r>
            <a:br>
              <a:rPr lang="en-US" dirty="0" smtClean="0"/>
            </a:br>
            <a:r>
              <a:rPr lang="en-US" dirty="0" smtClean="0"/>
              <a:t>Click to edit Master title style</a:t>
            </a:r>
            <a:endParaRPr lang="en-GB" dirty="0"/>
          </a:p>
        </p:txBody>
      </p:sp>
      <p:sp>
        <p:nvSpPr>
          <p:cNvPr id="10" name="TextBox 9"/>
          <p:cNvSpPr txBox="1"/>
          <p:nvPr userDrawn="1"/>
        </p:nvSpPr>
        <p:spPr>
          <a:xfrm>
            <a:off x="602772" y="6314604"/>
            <a:ext cx="508958" cy="415498"/>
          </a:xfrm>
          <a:prstGeom prst="rect">
            <a:avLst/>
          </a:prstGeom>
          <a:noFill/>
        </p:spPr>
        <p:txBody>
          <a:bodyPr wrap="square" rtlCol="0">
            <a:spAutoFit/>
          </a:bodyPr>
          <a:lstStyle/>
          <a:p>
            <a:r>
              <a:rPr lang="en-GB" sz="2100" b="1" dirty="0" smtClean="0">
                <a:solidFill>
                  <a:srgbClr val="CD1719"/>
                </a:solidFill>
                <a:latin typeface="Helvetica" pitchFamily="34" charset="0"/>
              </a:rPr>
              <a:t>*</a:t>
            </a:r>
            <a:endParaRPr lang="en-GB" sz="2100" b="1" dirty="0">
              <a:solidFill>
                <a:srgbClr val="CD1719"/>
              </a:solidFill>
              <a:latin typeface="Helvetica" pitchFamily="34" charset="0"/>
            </a:endParaRPr>
          </a:p>
        </p:txBody>
      </p:sp>
      <p:sp>
        <p:nvSpPr>
          <p:cNvPr id="15" name="Text Placeholder 17"/>
          <p:cNvSpPr>
            <a:spLocks noGrp="1"/>
          </p:cNvSpPr>
          <p:nvPr>
            <p:ph type="body" sz="quarter" idx="16" hasCustomPrompt="1"/>
          </p:nvPr>
        </p:nvSpPr>
        <p:spPr>
          <a:xfrm>
            <a:off x="740790" y="6361147"/>
            <a:ext cx="3968750" cy="422275"/>
          </a:xfrm>
        </p:spPr>
        <p:txBody>
          <a:bodyPr/>
          <a:lstStyle>
            <a:lvl1pPr marL="0" indent="0" algn="l">
              <a:buNone/>
              <a:defRPr sz="1800">
                <a:solidFill>
                  <a:srgbClr val="CD1719"/>
                </a:solidFill>
                <a:latin typeface="Bauer Bodoni Std" panose="02070603080706020303" pitchFamily="18" charset="0"/>
              </a:defRPr>
            </a:lvl1pPr>
            <a:lvl2pPr algn="l">
              <a:defRPr>
                <a:solidFill>
                  <a:srgbClr val="CD1719"/>
                </a:solidFill>
                <a:latin typeface="Bauer Bodoni Std" panose="02070603080706020303" pitchFamily="18" charset="0"/>
              </a:defRPr>
            </a:lvl2pPr>
            <a:lvl3pPr algn="l">
              <a:defRPr>
                <a:solidFill>
                  <a:srgbClr val="CD1719"/>
                </a:solidFill>
                <a:latin typeface="Bauer Bodoni Std" panose="02070603080706020303" pitchFamily="18" charset="0"/>
              </a:defRPr>
            </a:lvl3pPr>
            <a:lvl4pPr algn="l">
              <a:defRPr>
                <a:solidFill>
                  <a:srgbClr val="CD1719"/>
                </a:solidFill>
                <a:latin typeface="Bauer Bodoni Std" panose="02070603080706020303" pitchFamily="18" charset="0"/>
              </a:defRPr>
            </a:lvl4pPr>
            <a:lvl5pPr algn="l">
              <a:defRPr>
                <a:solidFill>
                  <a:srgbClr val="CD1719"/>
                </a:solidFill>
                <a:latin typeface="Bauer Bodoni Std" panose="02070603080706020303" pitchFamily="18" charset="0"/>
              </a:defRPr>
            </a:lvl5pPr>
          </a:lstStyle>
          <a:p>
            <a:pPr lvl="0"/>
            <a:r>
              <a:rPr lang="en-US" dirty="0" err="1" smtClean="0"/>
              <a:t>boolean</a:t>
            </a:r>
            <a:endParaRPr lang="en-GB" dirty="0"/>
          </a:p>
        </p:txBody>
      </p:sp>
      <p:sp>
        <p:nvSpPr>
          <p:cNvPr id="7" name="Media Placeholder 6"/>
          <p:cNvSpPr>
            <a:spLocks noGrp="1"/>
          </p:cNvSpPr>
          <p:nvPr>
            <p:ph type="media" sz="quarter" idx="17"/>
          </p:nvPr>
        </p:nvSpPr>
        <p:spPr>
          <a:xfrm>
            <a:off x="1759789" y="1604468"/>
            <a:ext cx="4439144" cy="2199781"/>
          </a:xfrm>
          <a:effectLst>
            <a:outerShdw blurRad="50800" dist="38100" dir="2700000" algn="tl" rotWithShape="0">
              <a:prstClr val="black">
                <a:alpha val="40000"/>
              </a:prstClr>
            </a:outerShdw>
          </a:effectLst>
        </p:spPr>
        <p:txBody>
          <a:bodyPr/>
          <a:lstStyle/>
          <a:p>
            <a:endParaRPr lang="en-GB"/>
          </a:p>
        </p:txBody>
      </p:sp>
      <p:sp>
        <p:nvSpPr>
          <p:cNvPr id="11" name="Text Placeholder 7"/>
          <p:cNvSpPr>
            <a:spLocks noGrp="1"/>
          </p:cNvSpPr>
          <p:nvPr>
            <p:ph type="body" sz="quarter" idx="18" hasCustomPrompt="1"/>
          </p:nvPr>
        </p:nvSpPr>
        <p:spPr>
          <a:xfrm>
            <a:off x="939782" y="3874767"/>
            <a:ext cx="6269346" cy="2112013"/>
          </a:xfrm>
        </p:spPr>
        <p:txBody>
          <a:bodyPr>
            <a:normAutofit/>
          </a:bodyPr>
          <a:lstStyle>
            <a:lvl1pPr marL="0" indent="0">
              <a:lnSpc>
                <a:spcPts val="2600"/>
              </a:lnSpc>
              <a:spcAft>
                <a:spcPts val="1000"/>
              </a:spcAft>
              <a:buNone/>
              <a:defRPr sz="1600" kern="0" baseline="0"/>
            </a:lvl1pPr>
            <a:lvl2pPr marL="342900" indent="0">
              <a:lnSpc>
                <a:spcPts val="3000"/>
              </a:lnSpc>
              <a:spcAft>
                <a:spcPts val="1600"/>
              </a:spcAft>
              <a:buNone/>
              <a:defRPr sz="1600"/>
            </a:lvl2pPr>
            <a:lvl3pPr marL="685800" indent="0">
              <a:lnSpc>
                <a:spcPts val="3000"/>
              </a:lnSpc>
              <a:spcAft>
                <a:spcPts val="1600"/>
              </a:spcAft>
              <a:buNone/>
              <a:defRPr sz="1600"/>
            </a:lvl3pPr>
            <a:lvl4pPr marL="1028700" indent="0">
              <a:lnSpc>
                <a:spcPts val="3000"/>
              </a:lnSpc>
              <a:spcAft>
                <a:spcPts val="1600"/>
              </a:spcAft>
              <a:buNone/>
              <a:defRPr sz="1600"/>
            </a:lvl4pPr>
            <a:lvl5pPr marL="1371600" indent="0">
              <a:lnSpc>
                <a:spcPts val="3000"/>
              </a:lnSpc>
              <a:spcAft>
                <a:spcPts val="1600"/>
              </a:spcAft>
              <a:buNone/>
              <a:defRPr sz="1600"/>
            </a:lvl5pPr>
          </a:lstStyle>
          <a:p>
            <a:pPr lvl="0"/>
            <a:r>
              <a:rPr lang="en-US" dirty="0" smtClean="0"/>
              <a:t>Click to edit body text</a:t>
            </a:r>
            <a:endParaRPr lang="en-GB" dirty="0"/>
          </a:p>
        </p:txBody>
      </p:sp>
      <p:sp>
        <p:nvSpPr>
          <p:cNvPr id="14" name="Rectangle 13"/>
          <p:cNvSpPr/>
          <p:nvPr userDrawn="1"/>
        </p:nvSpPr>
        <p:spPr>
          <a:xfrm rot="5400000">
            <a:off x="6192286" y="3260738"/>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8545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amp; Bullets P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006123" y="6356351"/>
            <a:ext cx="1192810" cy="365125"/>
          </a:xfrm>
        </p:spPr>
        <p:txBody>
          <a:bodyPr/>
          <a:lstStyle/>
          <a:p>
            <a:fld id="{CA3BA40F-6C93-4FF2-9E19-FC4F57CB2273}" type="datetimeFigureOut">
              <a:rPr lang="en-GB" smtClean="0"/>
              <a:pPr/>
              <a:t>08/02/2018</a:t>
            </a:fld>
            <a:endParaRPr lang="en-GB"/>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pPr/>
              <a:t>‹#›</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7880" y="212726"/>
            <a:ext cx="1068462" cy="105727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880" y="6131525"/>
            <a:ext cx="1080449" cy="602891"/>
          </a:xfrm>
          <a:prstGeom prst="rect">
            <a:avLst/>
          </a:prstGeom>
        </p:spPr>
      </p:pic>
      <p:sp>
        <p:nvSpPr>
          <p:cNvPr id="9" name="Title 1"/>
          <p:cNvSpPr>
            <a:spLocks noGrp="1"/>
          </p:cNvSpPr>
          <p:nvPr>
            <p:ph type="title" hasCustomPrompt="1"/>
          </p:nvPr>
        </p:nvSpPr>
        <p:spPr>
          <a:xfrm>
            <a:off x="628650" y="212726"/>
            <a:ext cx="6822017" cy="1057274"/>
          </a:xfrm>
          <a:solidFill>
            <a:srgbClr val="EFEFF0"/>
          </a:solidFill>
        </p:spPr>
        <p:txBody>
          <a:bodyPr anchor="b">
            <a:normAutofit/>
          </a:bodyPr>
          <a:lstStyle>
            <a:lvl1pPr>
              <a:lnSpc>
                <a:spcPts val="2800"/>
              </a:lnSpc>
              <a:spcBef>
                <a:spcPts val="300"/>
              </a:spcBef>
              <a:defRPr sz="3200" b="0" kern="0" baseline="30000">
                <a:latin typeface="Gotham Bold" pitchFamily="50" charset="0"/>
              </a:defRPr>
            </a:lvl1pPr>
          </a:lstStyle>
          <a:p>
            <a:r>
              <a:rPr lang="en-US" dirty="0" smtClean="0"/>
              <a:t>Click to edit Master title style</a:t>
            </a:r>
            <a:br>
              <a:rPr lang="en-US" dirty="0" smtClean="0"/>
            </a:br>
            <a:r>
              <a:rPr lang="en-US" dirty="0" smtClean="0"/>
              <a:t>Click to edit Master title style</a:t>
            </a:r>
            <a:endParaRPr lang="en-GB" dirty="0"/>
          </a:p>
        </p:txBody>
      </p:sp>
      <p:sp>
        <p:nvSpPr>
          <p:cNvPr id="10" name="TextBox 9"/>
          <p:cNvSpPr txBox="1"/>
          <p:nvPr userDrawn="1"/>
        </p:nvSpPr>
        <p:spPr>
          <a:xfrm>
            <a:off x="602772" y="6314604"/>
            <a:ext cx="508958" cy="415498"/>
          </a:xfrm>
          <a:prstGeom prst="rect">
            <a:avLst/>
          </a:prstGeom>
          <a:noFill/>
        </p:spPr>
        <p:txBody>
          <a:bodyPr wrap="square" rtlCol="0">
            <a:spAutoFit/>
          </a:bodyPr>
          <a:lstStyle/>
          <a:p>
            <a:r>
              <a:rPr lang="en-GB" sz="2100" b="1" dirty="0" smtClean="0">
                <a:solidFill>
                  <a:srgbClr val="CD1719"/>
                </a:solidFill>
                <a:latin typeface="Helvetica" pitchFamily="34" charset="0"/>
              </a:rPr>
              <a:t>*</a:t>
            </a:r>
            <a:endParaRPr lang="en-GB" sz="2100" b="1" dirty="0">
              <a:solidFill>
                <a:srgbClr val="CD1719"/>
              </a:solidFill>
              <a:latin typeface="Helvetica" pitchFamily="34" charset="0"/>
            </a:endParaRPr>
          </a:p>
        </p:txBody>
      </p:sp>
      <p:sp>
        <p:nvSpPr>
          <p:cNvPr id="15" name="Text Placeholder 17"/>
          <p:cNvSpPr>
            <a:spLocks noGrp="1"/>
          </p:cNvSpPr>
          <p:nvPr>
            <p:ph type="body" sz="quarter" idx="16" hasCustomPrompt="1"/>
          </p:nvPr>
        </p:nvSpPr>
        <p:spPr>
          <a:xfrm>
            <a:off x="740790" y="6361147"/>
            <a:ext cx="3968750" cy="422275"/>
          </a:xfrm>
        </p:spPr>
        <p:txBody>
          <a:bodyPr/>
          <a:lstStyle>
            <a:lvl1pPr marL="0" indent="0" algn="l">
              <a:buNone/>
              <a:defRPr sz="1800">
                <a:solidFill>
                  <a:srgbClr val="CD1719"/>
                </a:solidFill>
                <a:latin typeface="Bauer Bodoni Std" panose="02070603080706020303" pitchFamily="18" charset="0"/>
              </a:defRPr>
            </a:lvl1pPr>
            <a:lvl2pPr algn="l">
              <a:defRPr>
                <a:solidFill>
                  <a:srgbClr val="CD1719"/>
                </a:solidFill>
                <a:latin typeface="Bauer Bodoni Std" panose="02070603080706020303" pitchFamily="18" charset="0"/>
              </a:defRPr>
            </a:lvl2pPr>
            <a:lvl3pPr algn="l">
              <a:defRPr>
                <a:solidFill>
                  <a:srgbClr val="CD1719"/>
                </a:solidFill>
                <a:latin typeface="Bauer Bodoni Std" panose="02070603080706020303" pitchFamily="18" charset="0"/>
              </a:defRPr>
            </a:lvl3pPr>
            <a:lvl4pPr algn="l">
              <a:defRPr>
                <a:solidFill>
                  <a:srgbClr val="CD1719"/>
                </a:solidFill>
                <a:latin typeface="Bauer Bodoni Std" panose="02070603080706020303" pitchFamily="18" charset="0"/>
              </a:defRPr>
            </a:lvl4pPr>
            <a:lvl5pPr algn="l">
              <a:defRPr>
                <a:solidFill>
                  <a:srgbClr val="CD1719"/>
                </a:solidFill>
                <a:latin typeface="Bauer Bodoni Std" panose="02070603080706020303" pitchFamily="18" charset="0"/>
              </a:defRPr>
            </a:lvl5pPr>
          </a:lstStyle>
          <a:p>
            <a:pPr lvl="0"/>
            <a:r>
              <a:rPr lang="en-US" dirty="0" err="1" smtClean="0"/>
              <a:t>boolean</a:t>
            </a:r>
            <a:endParaRPr lang="en-GB" dirty="0"/>
          </a:p>
        </p:txBody>
      </p:sp>
      <p:sp>
        <p:nvSpPr>
          <p:cNvPr id="7" name="Media Placeholder 6"/>
          <p:cNvSpPr>
            <a:spLocks noGrp="1"/>
          </p:cNvSpPr>
          <p:nvPr>
            <p:ph type="media" sz="quarter" idx="17"/>
          </p:nvPr>
        </p:nvSpPr>
        <p:spPr>
          <a:xfrm>
            <a:off x="1759789" y="1604468"/>
            <a:ext cx="4439144" cy="2199781"/>
          </a:xfrm>
          <a:effectLst>
            <a:outerShdw blurRad="50800" dist="38100" dir="2700000" algn="tl" rotWithShape="0">
              <a:prstClr val="black">
                <a:alpha val="40000"/>
              </a:prstClr>
            </a:outerShdw>
          </a:effectLst>
        </p:spPr>
        <p:txBody>
          <a:bodyPr/>
          <a:lstStyle/>
          <a:p>
            <a:endParaRPr lang="en-GB"/>
          </a:p>
        </p:txBody>
      </p:sp>
      <p:sp>
        <p:nvSpPr>
          <p:cNvPr id="14" name="Rectangle 13"/>
          <p:cNvSpPr/>
          <p:nvPr userDrawn="1"/>
        </p:nvSpPr>
        <p:spPr>
          <a:xfrm rot="5400000">
            <a:off x="6192286" y="3260738"/>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Text Placeholder 7"/>
          <p:cNvSpPr>
            <a:spLocks noGrp="1"/>
          </p:cNvSpPr>
          <p:nvPr>
            <p:ph type="body" sz="quarter" idx="13"/>
          </p:nvPr>
        </p:nvSpPr>
        <p:spPr>
          <a:xfrm>
            <a:off x="905774" y="3850792"/>
            <a:ext cx="6090250" cy="2135987"/>
          </a:xfrm>
        </p:spPr>
        <p:txBody>
          <a:bodyPr>
            <a:normAutofit/>
          </a:bodyPr>
          <a:lstStyle>
            <a:lvl1pPr marL="171450" indent="-171450">
              <a:lnSpc>
                <a:spcPts val="3000"/>
              </a:lnSpc>
              <a:spcAft>
                <a:spcPts val="1200"/>
              </a:spcAft>
              <a:buClr>
                <a:srgbClr val="CD1719"/>
              </a:buClr>
              <a:buFont typeface="Wingdings" panose="05000000000000000000" pitchFamily="2" charset="2"/>
              <a:buChar char="§"/>
              <a:defRPr sz="1600" kern="0" baseline="0">
                <a:latin typeface="Gotham Book"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24448554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CA450F-C576-4596-B681-2D151D9EA2C6}" type="datetimeFigureOut">
              <a:rPr lang="en-US"/>
              <a:pPr>
                <a:defRPr/>
              </a:pPr>
              <a:t>2/8/2018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90CFD5-C1CF-42D0-A0A9-D9908A353C3B}" type="slidenum">
              <a:rPr lang="en-US" altLang="en-US"/>
              <a:pPr>
                <a:defRPr/>
              </a:pPr>
              <a:t>‹#›</a:t>
            </a:fld>
            <a:endParaRPr lang="en-US" altLang="en-US"/>
          </a:p>
        </p:txBody>
      </p:sp>
    </p:spTree>
    <p:extLst>
      <p:ext uri="{BB962C8B-B14F-4D97-AF65-F5344CB8AC3E}">
        <p14:creationId xmlns:p14="http://schemas.microsoft.com/office/powerpoint/2010/main" val="2138340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17" name="Rectangle 16"/>
          <p:cNvSpPr/>
          <p:nvPr userDrawn="1"/>
        </p:nvSpPr>
        <p:spPr>
          <a:xfrm>
            <a:off x="7564348" y="4730433"/>
            <a:ext cx="1032493" cy="1032493"/>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prstClr val="white"/>
              </a:solidFill>
            </a:endParaRPr>
          </a:p>
        </p:txBody>
      </p:sp>
      <p:sp>
        <p:nvSpPr>
          <p:cNvPr id="4" name="Rectangle 3"/>
          <p:cNvSpPr/>
          <p:nvPr userDrawn="1"/>
        </p:nvSpPr>
        <p:spPr>
          <a:xfrm>
            <a:off x="2835975" y="4237824"/>
            <a:ext cx="1785949" cy="1785949"/>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prstClr val="white"/>
              </a:solidFill>
            </a:endParaRPr>
          </a:p>
        </p:txBody>
      </p:sp>
      <p:sp>
        <p:nvSpPr>
          <p:cNvPr id="3" name="Subtitle 2"/>
          <p:cNvSpPr>
            <a:spLocks noGrp="1"/>
          </p:cNvSpPr>
          <p:nvPr>
            <p:ph type="subTitle" idx="1" hasCustomPrompt="1"/>
          </p:nvPr>
        </p:nvSpPr>
        <p:spPr>
          <a:xfrm>
            <a:off x="2249574" y="2916835"/>
            <a:ext cx="4259868" cy="554748"/>
          </a:xfrm>
        </p:spPr>
        <p:txBody>
          <a:bodyPr>
            <a:normAutofit/>
          </a:bodyPr>
          <a:lstStyle>
            <a:lvl1pPr marL="0" indent="0" algn="l">
              <a:buNone/>
              <a:defRPr sz="1400" b="0" i="0" baseline="0">
                <a:latin typeface="Bauer Bodoni Std" panose="02070603080706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TEXT</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393" y="428675"/>
            <a:ext cx="2312800" cy="228858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5024" y="428675"/>
            <a:ext cx="1156865" cy="1156865"/>
          </a:xfrm>
          <a:prstGeom prst="rect">
            <a:avLst/>
          </a:prstGeom>
        </p:spPr>
      </p:pic>
      <p:sp>
        <p:nvSpPr>
          <p:cNvPr id="6" name="TextBox 5"/>
          <p:cNvSpPr txBox="1"/>
          <p:nvPr userDrawn="1"/>
        </p:nvSpPr>
        <p:spPr>
          <a:xfrm>
            <a:off x="2835975" y="5501683"/>
            <a:ext cx="3322313" cy="461665"/>
          </a:xfrm>
          <a:prstGeom prst="rect">
            <a:avLst/>
          </a:prstGeom>
          <a:noFill/>
        </p:spPr>
        <p:txBody>
          <a:bodyPr wrap="square" rtlCol="0">
            <a:spAutoFit/>
          </a:bodyPr>
          <a:lstStyle/>
          <a:p>
            <a:r>
              <a:rPr lang="en-GB" sz="2400" dirty="0" smtClean="0">
                <a:solidFill>
                  <a:prstClr val="white"/>
                </a:solidFill>
                <a:latin typeface="Helvetica" pitchFamily="34" charset="0"/>
              </a:rPr>
              <a:t>*</a:t>
            </a:r>
            <a:r>
              <a:rPr lang="en-GB" sz="2400" dirty="0" smtClean="0">
                <a:solidFill>
                  <a:prstClr val="white"/>
                </a:solidFill>
                <a:latin typeface="Bodoni MT" panose="02070603080606020203" pitchFamily="18" charset="0"/>
              </a:rPr>
              <a:t>genius</a:t>
            </a:r>
            <a:endParaRPr lang="en-GB" sz="2400" dirty="0">
              <a:solidFill>
                <a:prstClr val="white"/>
              </a:solidFill>
              <a:latin typeface="Bodoni MT" panose="02070603080606020203" pitchFamily="18" charset="0"/>
            </a:endParaRPr>
          </a:p>
        </p:txBody>
      </p:sp>
      <p:sp>
        <p:nvSpPr>
          <p:cNvPr id="12" name="Rectangle 11"/>
          <p:cNvSpPr/>
          <p:nvPr userDrawn="1"/>
        </p:nvSpPr>
        <p:spPr>
          <a:xfrm>
            <a:off x="4088265" y="3606559"/>
            <a:ext cx="526851" cy="526851"/>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prstClr val="white"/>
              </a:solidFill>
            </a:endParaRPr>
          </a:p>
        </p:txBody>
      </p:sp>
      <p:sp>
        <p:nvSpPr>
          <p:cNvPr id="13" name="Rectangle 12"/>
          <p:cNvSpPr/>
          <p:nvPr userDrawn="1"/>
        </p:nvSpPr>
        <p:spPr>
          <a:xfrm>
            <a:off x="331393" y="5762926"/>
            <a:ext cx="257368" cy="257368"/>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p:cNvSpPr/>
          <p:nvPr userDrawn="1"/>
        </p:nvSpPr>
        <p:spPr>
          <a:xfrm>
            <a:off x="6720731" y="4703274"/>
            <a:ext cx="427920" cy="427920"/>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Rectangle 18"/>
          <p:cNvSpPr/>
          <p:nvPr userDrawn="1"/>
        </p:nvSpPr>
        <p:spPr>
          <a:xfrm>
            <a:off x="4729755" y="1545023"/>
            <a:ext cx="729490" cy="729490"/>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Box 10"/>
          <p:cNvSpPr txBox="1"/>
          <p:nvPr userDrawn="1"/>
        </p:nvSpPr>
        <p:spPr>
          <a:xfrm>
            <a:off x="7505608" y="5397579"/>
            <a:ext cx="2164359" cy="307777"/>
          </a:xfrm>
          <a:prstGeom prst="rect">
            <a:avLst/>
          </a:prstGeom>
          <a:noFill/>
        </p:spPr>
        <p:txBody>
          <a:bodyPr wrap="square" rtlCol="0">
            <a:spAutoFit/>
          </a:bodyPr>
          <a:lstStyle/>
          <a:p>
            <a:r>
              <a:rPr lang="en-GB" sz="1400" dirty="0" smtClean="0">
                <a:solidFill>
                  <a:prstClr val="white"/>
                </a:solidFill>
                <a:latin typeface="Helvetica" pitchFamily="34" charset="0"/>
              </a:rPr>
              <a:t>*</a:t>
            </a:r>
            <a:r>
              <a:rPr lang="en-GB" sz="1400" dirty="0" smtClean="0">
                <a:solidFill>
                  <a:prstClr val="white"/>
                </a:solidFill>
                <a:latin typeface="Bodoni MT" panose="02070603080606020203" pitchFamily="18" charset="0"/>
              </a:rPr>
              <a:t>1815-2015</a:t>
            </a:r>
            <a:endParaRPr lang="en-GB" sz="1400" dirty="0">
              <a:solidFill>
                <a:prstClr val="white"/>
              </a:solidFill>
              <a:latin typeface="Bodoni MT" panose="02070603080606020203" pitchFamily="18" charset="0"/>
            </a:endParaRPr>
          </a:p>
        </p:txBody>
      </p:sp>
      <p:sp>
        <p:nvSpPr>
          <p:cNvPr id="21" name="TextBox 20"/>
          <p:cNvSpPr txBox="1"/>
          <p:nvPr userDrawn="1"/>
        </p:nvSpPr>
        <p:spPr>
          <a:xfrm>
            <a:off x="2249574" y="2408789"/>
            <a:ext cx="6437226" cy="415498"/>
          </a:xfrm>
          <a:prstGeom prst="rect">
            <a:avLst/>
          </a:prstGeom>
          <a:noFill/>
        </p:spPr>
        <p:txBody>
          <a:bodyPr wrap="square" rtlCol="0">
            <a:spAutoFit/>
          </a:bodyPr>
          <a:lstStyle/>
          <a:p>
            <a:r>
              <a:rPr lang="en-US" sz="2100" dirty="0" smtClean="0">
                <a:solidFill>
                  <a:prstClr val="black"/>
                </a:solidFill>
                <a:latin typeface="Bauer Bodoni Std" panose="02070603080706020303" pitchFamily="18" charset="0"/>
              </a:rPr>
              <a:t>CELEBRATING </a:t>
            </a:r>
            <a:r>
              <a:rPr lang="en-US" sz="2100" dirty="0" smtClean="0">
                <a:solidFill>
                  <a:srgbClr val="CD1719"/>
                </a:solidFill>
                <a:latin typeface="Bauer Bodoni Std" panose="02070603080706020303" pitchFamily="18" charset="0"/>
              </a:rPr>
              <a:t>GEORGE BOOLE’S </a:t>
            </a:r>
            <a:r>
              <a:rPr lang="en-US" sz="2100" dirty="0" smtClean="0">
                <a:solidFill>
                  <a:prstClr val="black"/>
                </a:solidFill>
                <a:latin typeface="Bauer Bodoni Std" panose="02070603080706020303" pitchFamily="18" charset="0"/>
              </a:rPr>
              <a:t>BICENTENARY</a:t>
            </a:r>
            <a:endParaRPr lang="en-GB" sz="2100" dirty="0">
              <a:solidFill>
                <a:prstClr val="black"/>
              </a:solidFill>
              <a:latin typeface="Bauer Bodoni Std" panose="02070603080706020303" pitchFamily="18" charset="0"/>
            </a:endParaRPr>
          </a:p>
        </p:txBody>
      </p:sp>
      <p:sp>
        <p:nvSpPr>
          <p:cNvPr id="5" name="Picture Placeholder 4"/>
          <p:cNvSpPr>
            <a:spLocks noGrp="1"/>
          </p:cNvSpPr>
          <p:nvPr>
            <p:ph type="pic" sz="quarter" idx="10"/>
          </p:nvPr>
        </p:nvSpPr>
        <p:spPr>
          <a:xfrm>
            <a:off x="2751138" y="428625"/>
            <a:ext cx="1870075" cy="1846263"/>
          </a:xfrm>
        </p:spPr>
        <p:txBody>
          <a:bodyPr/>
          <a:lstStyle/>
          <a:p>
            <a:endParaRPr lang="en-GB"/>
          </a:p>
        </p:txBody>
      </p:sp>
      <p:sp>
        <p:nvSpPr>
          <p:cNvPr id="22" name="Picture Placeholder 4"/>
          <p:cNvSpPr>
            <a:spLocks noGrp="1"/>
          </p:cNvSpPr>
          <p:nvPr>
            <p:ph type="pic" sz="quarter" idx="11"/>
          </p:nvPr>
        </p:nvSpPr>
        <p:spPr>
          <a:xfrm>
            <a:off x="4729866" y="3606559"/>
            <a:ext cx="1870075" cy="1846263"/>
          </a:xfrm>
        </p:spPr>
        <p:txBody>
          <a:bodyPr/>
          <a:lstStyle/>
          <a:p>
            <a:endParaRPr lang="en-GB"/>
          </a:p>
        </p:txBody>
      </p:sp>
      <p:sp>
        <p:nvSpPr>
          <p:cNvPr id="23" name="Picture Placeholder 4"/>
          <p:cNvSpPr>
            <a:spLocks noGrp="1"/>
          </p:cNvSpPr>
          <p:nvPr>
            <p:ph type="pic" sz="quarter" idx="12"/>
          </p:nvPr>
        </p:nvSpPr>
        <p:spPr>
          <a:xfrm>
            <a:off x="6726766" y="3633973"/>
            <a:ext cx="1870075" cy="1011731"/>
          </a:xfrm>
        </p:spPr>
        <p:txBody>
          <a:bodyPr/>
          <a:lstStyle/>
          <a:p>
            <a:endParaRPr lang="en-GB"/>
          </a:p>
        </p:txBody>
      </p:sp>
    </p:spTree>
    <p:extLst>
      <p:ext uri="{BB962C8B-B14F-4D97-AF65-F5344CB8AC3E}">
        <p14:creationId xmlns:p14="http://schemas.microsoft.com/office/powerpoint/2010/main" val="28828564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2726"/>
            <a:ext cx="6822017" cy="1057274"/>
          </a:xfrm>
          <a:solidFill>
            <a:srgbClr val="EFEFF0"/>
          </a:solidFill>
        </p:spPr>
        <p:txBody>
          <a:bodyPr anchor="b">
            <a:normAutofit/>
          </a:bodyPr>
          <a:lstStyle>
            <a:lvl1pPr>
              <a:lnSpc>
                <a:spcPts val="2800"/>
              </a:lnSpc>
              <a:spcBef>
                <a:spcPts val="300"/>
              </a:spcBef>
              <a:defRPr sz="3200" b="0" kern="0" baseline="30000">
                <a:latin typeface="Gotham Bold" pitchFamily="50" charset="0"/>
              </a:defRPr>
            </a:lvl1pPr>
          </a:lstStyle>
          <a:p>
            <a:r>
              <a:rPr lang="en-US" dirty="0" smtClean="0"/>
              <a:t>Click to edit Master title style</a:t>
            </a:r>
            <a:br>
              <a:rPr lang="en-US" dirty="0" smtClean="0"/>
            </a:br>
            <a:r>
              <a:rPr lang="en-US" dirty="0" smtClean="0"/>
              <a:t>Click to edit Master title style</a:t>
            </a:r>
            <a:endParaRPr lang="en-GB" dirty="0"/>
          </a:p>
        </p:txBody>
      </p:sp>
      <p:sp>
        <p:nvSpPr>
          <p:cNvPr id="4" name="Date Placeholder 3"/>
          <p:cNvSpPr>
            <a:spLocks noGrp="1"/>
          </p:cNvSpPr>
          <p:nvPr>
            <p:ph type="dt" sz="half" idx="10"/>
          </p:nvPr>
        </p:nvSpPr>
        <p:spPr>
          <a:xfrm>
            <a:off x="5006123" y="6356351"/>
            <a:ext cx="1192810" cy="365125"/>
          </a:xfrm>
        </p:spPr>
        <p:txBody>
          <a:bodyPr/>
          <a:lstStyle/>
          <a:p>
            <a:fld id="{CA3BA40F-6C93-4FF2-9E19-FC4F57CB2273}" type="datetimeFigureOut">
              <a:rPr lang="en-GB" smtClean="0">
                <a:solidFill>
                  <a:prstClr val="black">
                    <a:tint val="75000"/>
                  </a:prstClr>
                </a:solidFill>
              </a:rPr>
              <a:pPr/>
              <a:t>08/02/2018</a:t>
            </a:fld>
            <a:endParaRPr lang="en-GB">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rot="5400000">
            <a:off x="6192286" y="3260738"/>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7880" y="212726"/>
            <a:ext cx="1068462" cy="105727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880" y="6131525"/>
            <a:ext cx="1080449" cy="602891"/>
          </a:xfrm>
          <a:prstGeom prst="rect">
            <a:avLst/>
          </a:prstGeom>
        </p:spPr>
      </p:pic>
      <p:sp>
        <p:nvSpPr>
          <p:cNvPr id="8" name="Text Placeholder 7"/>
          <p:cNvSpPr>
            <a:spLocks noGrp="1"/>
          </p:cNvSpPr>
          <p:nvPr>
            <p:ph type="body" sz="quarter" idx="13" hasCustomPrompt="1"/>
          </p:nvPr>
        </p:nvSpPr>
        <p:spPr>
          <a:xfrm>
            <a:off x="800100" y="1535113"/>
            <a:ext cx="5764602" cy="4376737"/>
          </a:xfrm>
        </p:spPr>
        <p:txBody>
          <a:bodyPr>
            <a:normAutofit/>
          </a:bodyPr>
          <a:lstStyle>
            <a:lvl1pPr marL="0" indent="0">
              <a:lnSpc>
                <a:spcPts val="2600"/>
              </a:lnSpc>
              <a:spcAft>
                <a:spcPts val="1000"/>
              </a:spcAft>
              <a:buNone/>
              <a:defRPr sz="1600" kern="0" baseline="0">
                <a:latin typeface="Gotham Book" pitchFamily="50" charset="0"/>
              </a:defRPr>
            </a:lvl1pPr>
            <a:lvl2pPr marL="342900" indent="0">
              <a:lnSpc>
                <a:spcPts val="3000"/>
              </a:lnSpc>
              <a:spcAft>
                <a:spcPts val="1600"/>
              </a:spcAft>
              <a:buNone/>
              <a:defRPr sz="1600"/>
            </a:lvl2pPr>
            <a:lvl3pPr marL="685800" indent="0">
              <a:lnSpc>
                <a:spcPts val="3000"/>
              </a:lnSpc>
              <a:spcAft>
                <a:spcPts val="1600"/>
              </a:spcAft>
              <a:buNone/>
              <a:defRPr sz="1600"/>
            </a:lvl3pPr>
            <a:lvl4pPr marL="1028700" indent="0">
              <a:lnSpc>
                <a:spcPts val="3000"/>
              </a:lnSpc>
              <a:spcAft>
                <a:spcPts val="1600"/>
              </a:spcAft>
              <a:buNone/>
              <a:defRPr sz="1600"/>
            </a:lvl4pPr>
            <a:lvl5pPr marL="1371600" indent="0">
              <a:lnSpc>
                <a:spcPts val="3000"/>
              </a:lnSpc>
              <a:spcAft>
                <a:spcPts val="1600"/>
              </a:spcAft>
              <a:buNone/>
              <a:defRPr sz="1600"/>
            </a:lvl5pPr>
          </a:lstStyle>
          <a:p>
            <a:pPr lvl="0"/>
            <a:r>
              <a:rPr lang="en-US" dirty="0" smtClean="0"/>
              <a:t>Click to edit body text</a:t>
            </a:r>
            <a:endParaRPr lang="en-GB" dirty="0"/>
          </a:p>
        </p:txBody>
      </p:sp>
      <p:sp>
        <p:nvSpPr>
          <p:cNvPr id="15" name="TextBox 14"/>
          <p:cNvSpPr txBox="1"/>
          <p:nvPr userDrawn="1"/>
        </p:nvSpPr>
        <p:spPr>
          <a:xfrm>
            <a:off x="602772" y="6314604"/>
            <a:ext cx="508958" cy="415498"/>
          </a:xfrm>
          <a:prstGeom prst="rect">
            <a:avLst/>
          </a:prstGeom>
          <a:noFill/>
        </p:spPr>
        <p:txBody>
          <a:bodyPr wrap="square" rtlCol="0">
            <a:spAutoFit/>
          </a:bodyPr>
          <a:lstStyle/>
          <a:p>
            <a:r>
              <a:rPr lang="en-GB" sz="2100" b="1" dirty="0" smtClean="0">
                <a:solidFill>
                  <a:srgbClr val="CD1719"/>
                </a:solidFill>
                <a:latin typeface="Helvetica" pitchFamily="34" charset="0"/>
              </a:rPr>
              <a:t>*</a:t>
            </a:r>
            <a:endParaRPr lang="en-GB" sz="2100" b="1" dirty="0">
              <a:solidFill>
                <a:srgbClr val="CD1719"/>
              </a:solidFill>
              <a:latin typeface="Helvetica" pitchFamily="34" charset="0"/>
            </a:endParaRPr>
          </a:p>
        </p:txBody>
      </p:sp>
      <p:sp>
        <p:nvSpPr>
          <p:cNvPr id="16" name="Text Placeholder 17"/>
          <p:cNvSpPr>
            <a:spLocks noGrp="1"/>
          </p:cNvSpPr>
          <p:nvPr>
            <p:ph type="body" sz="quarter" idx="16" hasCustomPrompt="1"/>
          </p:nvPr>
        </p:nvSpPr>
        <p:spPr>
          <a:xfrm>
            <a:off x="740790" y="6361147"/>
            <a:ext cx="3968750" cy="422275"/>
          </a:xfrm>
        </p:spPr>
        <p:txBody>
          <a:bodyPr/>
          <a:lstStyle>
            <a:lvl1pPr marL="0" indent="0" algn="l">
              <a:buNone/>
              <a:defRPr sz="1800">
                <a:solidFill>
                  <a:srgbClr val="CD1719"/>
                </a:solidFill>
                <a:latin typeface="Bauer Bodoni Std" panose="02070603080706020303" pitchFamily="18" charset="0"/>
              </a:defRPr>
            </a:lvl1pPr>
            <a:lvl2pPr algn="l">
              <a:defRPr>
                <a:solidFill>
                  <a:srgbClr val="CD1719"/>
                </a:solidFill>
                <a:latin typeface="Bauer Bodoni Std" panose="02070603080706020303" pitchFamily="18" charset="0"/>
              </a:defRPr>
            </a:lvl2pPr>
            <a:lvl3pPr algn="l">
              <a:defRPr>
                <a:solidFill>
                  <a:srgbClr val="CD1719"/>
                </a:solidFill>
                <a:latin typeface="Bauer Bodoni Std" panose="02070603080706020303" pitchFamily="18" charset="0"/>
              </a:defRPr>
            </a:lvl3pPr>
            <a:lvl4pPr algn="l">
              <a:defRPr>
                <a:solidFill>
                  <a:srgbClr val="CD1719"/>
                </a:solidFill>
                <a:latin typeface="Bauer Bodoni Std" panose="02070603080706020303" pitchFamily="18" charset="0"/>
              </a:defRPr>
            </a:lvl4pPr>
            <a:lvl5pPr algn="l">
              <a:defRPr>
                <a:solidFill>
                  <a:srgbClr val="CD1719"/>
                </a:solidFill>
                <a:latin typeface="Bauer Bodoni Std" panose="02070603080706020303" pitchFamily="18" charset="0"/>
              </a:defRPr>
            </a:lvl5pPr>
          </a:lstStyle>
          <a:p>
            <a:pPr lvl="0"/>
            <a:r>
              <a:rPr lang="en-US" dirty="0" err="1" smtClean="0"/>
              <a:t>boolean</a:t>
            </a:r>
            <a:endParaRPr lang="en-GB" dirty="0"/>
          </a:p>
        </p:txBody>
      </p:sp>
    </p:spTree>
    <p:extLst>
      <p:ext uri="{BB962C8B-B14F-4D97-AF65-F5344CB8AC3E}">
        <p14:creationId xmlns:p14="http://schemas.microsoft.com/office/powerpoint/2010/main" val="25302764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2726"/>
            <a:ext cx="6822017" cy="1057274"/>
          </a:xfrm>
          <a:solidFill>
            <a:srgbClr val="EFEFF0"/>
          </a:solidFill>
        </p:spPr>
        <p:txBody>
          <a:bodyPr anchor="b">
            <a:normAutofit/>
          </a:bodyPr>
          <a:lstStyle>
            <a:lvl1pPr>
              <a:lnSpc>
                <a:spcPts val="2800"/>
              </a:lnSpc>
              <a:spcBef>
                <a:spcPts val="300"/>
              </a:spcBef>
              <a:defRPr sz="3200" b="0" kern="0" baseline="30000">
                <a:latin typeface="Gotham Bold" pitchFamily="50" charset="0"/>
              </a:defRPr>
            </a:lvl1pPr>
          </a:lstStyle>
          <a:p>
            <a:r>
              <a:rPr lang="en-US" dirty="0" smtClean="0"/>
              <a:t>Click to edit Master title text</a:t>
            </a:r>
            <a:br>
              <a:rPr lang="en-US" dirty="0" smtClean="0"/>
            </a:br>
            <a:r>
              <a:rPr lang="en-US" dirty="0" smtClean="0"/>
              <a:t>Click to edit Master title text</a:t>
            </a:r>
            <a:endParaRPr lang="en-GB" dirty="0"/>
          </a:p>
        </p:txBody>
      </p:sp>
      <p:sp>
        <p:nvSpPr>
          <p:cNvPr id="4" name="Date Placeholder 3"/>
          <p:cNvSpPr>
            <a:spLocks noGrp="1"/>
          </p:cNvSpPr>
          <p:nvPr>
            <p:ph type="dt" sz="half" idx="10"/>
          </p:nvPr>
        </p:nvSpPr>
        <p:spPr>
          <a:xfrm>
            <a:off x="5006123" y="6356351"/>
            <a:ext cx="1192810" cy="365125"/>
          </a:xfrm>
        </p:spPr>
        <p:txBody>
          <a:bodyPr/>
          <a:lstStyle/>
          <a:p>
            <a:fld id="{CA3BA40F-6C93-4FF2-9E19-FC4F57CB2273}" type="datetimeFigureOut">
              <a:rPr lang="en-GB" smtClean="0">
                <a:solidFill>
                  <a:prstClr val="black">
                    <a:tint val="75000"/>
                  </a:prstClr>
                </a:solidFill>
              </a:rPr>
              <a:pPr/>
              <a:t>08/02/2018</a:t>
            </a:fld>
            <a:endParaRPr lang="en-GB">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rot="5400000">
            <a:off x="6192286" y="3260738"/>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7880" y="212726"/>
            <a:ext cx="1068462" cy="105727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880" y="6131525"/>
            <a:ext cx="1080449" cy="602891"/>
          </a:xfrm>
          <a:prstGeom prst="rect">
            <a:avLst/>
          </a:prstGeom>
        </p:spPr>
      </p:pic>
      <p:sp>
        <p:nvSpPr>
          <p:cNvPr id="8" name="Text Placeholder 7"/>
          <p:cNvSpPr>
            <a:spLocks noGrp="1"/>
          </p:cNvSpPr>
          <p:nvPr>
            <p:ph type="body" sz="quarter" idx="13" hasCustomPrompt="1"/>
          </p:nvPr>
        </p:nvSpPr>
        <p:spPr>
          <a:xfrm>
            <a:off x="849187" y="1619649"/>
            <a:ext cx="6601479" cy="4376738"/>
          </a:xfrm>
        </p:spPr>
        <p:txBody>
          <a:bodyPr>
            <a:normAutofit/>
          </a:bodyPr>
          <a:lstStyle>
            <a:lvl1pPr marL="171450" indent="-171450">
              <a:lnSpc>
                <a:spcPts val="3000"/>
              </a:lnSpc>
              <a:spcAft>
                <a:spcPts val="1200"/>
              </a:spcAft>
              <a:buClr>
                <a:srgbClr val="CD1719"/>
              </a:buClr>
              <a:buFont typeface="Wingdings" panose="05000000000000000000" pitchFamily="2" charset="2"/>
              <a:buChar char="§"/>
              <a:defRPr sz="1600" kern="0" baseline="0">
                <a:latin typeface="Gotham Book" pitchFamily="50" charset="0"/>
              </a:defRPr>
            </a:lvl1pPr>
          </a:lstStyle>
          <a:p>
            <a:pPr lvl="0"/>
            <a:r>
              <a:rPr lang="en-US" dirty="0" smtClean="0"/>
              <a:t>Click to edit Master bullet text</a:t>
            </a:r>
          </a:p>
        </p:txBody>
      </p:sp>
      <p:sp>
        <p:nvSpPr>
          <p:cNvPr id="15" name="TextBox 14"/>
          <p:cNvSpPr txBox="1"/>
          <p:nvPr userDrawn="1"/>
        </p:nvSpPr>
        <p:spPr>
          <a:xfrm>
            <a:off x="602772" y="6314604"/>
            <a:ext cx="508958" cy="415498"/>
          </a:xfrm>
          <a:prstGeom prst="rect">
            <a:avLst/>
          </a:prstGeom>
          <a:noFill/>
        </p:spPr>
        <p:txBody>
          <a:bodyPr wrap="square" rtlCol="0">
            <a:spAutoFit/>
          </a:bodyPr>
          <a:lstStyle/>
          <a:p>
            <a:r>
              <a:rPr lang="en-GB" sz="2100" b="1" dirty="0" smtClean="0">
                <a:solidFill>
                  <a:srgbClr val="CD1719"/>
                </a:solidFill>
                <a:latin typeface="Helvetica" pitchFamily="34" charset="0"/>
              </a:rPr>
              <a:t>*</a:t>
            </a:r>
            <a:endParaRPr lang="en-GB" sz="2100" b="1" dirty="0">
              <a:solidFill>
                <a:srgbClr val="CD1719"/>
              </a:solidFill>
              <a:latin typeface="Helvetica" pitchFamily="34" charset="0"/>
            </a:endParaRPr>
          </a:p>
        </p:txBody>
      </p:sp>
      <p:sp>
        <p:nvSpPr>
          <p:cNvPr id="17" name="Text Placeholder 17"/>
          <p:cNvSpPr>
            <a:spLocks noGrp="1"/>
          </p:cNvSpPr>
          <p:nvPr>
            <p:ph type="body" sz="quarter" idx="16" hasCustomPrompt="1"/>
          </p:nvPr>
        </p:nvSpPr>
        <p:spPr>
          <a:xfrm>
            <a:off x="740790" y="6361147"/>
            <a:ext cx="3968750" cy="422275"/>
          </a:xfrm>
        </p:spPr>
        <p:txBody>
          <a:bodyPr/>
          <a:lstStyle>
            <a:lvl1pPr marL="0" indent="0" algn="l">
              <a:buNone/>
              <a:defRPr sz="1800">
                <a:solidFill>
                  <a:srgbClr val="CD1719"/>
                </a:solidFill>
                <a:latin typeface="Bauer Bodoni Std" panose="02070603080706020303" pitchFamily="18" charset="0"/>
              </a:defRPr>
            </a:lvl1pPr>
            <a:lvl2pPr algn="l">
              <a:defRPr>
                <a:solidFill>
                  <a:srgbClr val="CD1719"/>
                </a:solidFill>
                <a:latin typeface="Bauer Bodoni Std" panose="02070603080706020303" pitchFamily="18" charset="0"/>
              </a:defRPr>
            </a:lvl2pPr>
            <a:lvl3pPr algn="l">
              <a:defRPr>
                <a:solidFill>
                  <a:srgbClr val="CD1719"/>
                </a:solidFill>
                <a:latin typeface="Bauer Bodoni Std" panose="02070603080706020303" pitchFamily="18" charset="0"/>
              </a:defRPr>
            </a:lvl3pPr>
            <a:lvl4pPr algn="l">
              <a:defRPr>
                <a:solidFill>
                  <a:srgbClr val="CD1719"/>
                </a:solidFill>
                <a:latin typeface="Bauer Bodoni Std" panose="02070603080706020303" pitchFamily="18" charset="0"/>
              </a:defRPr>
            </a:lvl4pPr>
            <a:lvl5pPr algn="l">
              <a:defRPr>
                <a:solidFill>
                  <a:srgbClr val="CD1719"/>
                </a:solidFill>
                <a:latin typeface="Bauer Bodoni Std" panose="02070603080706020303" pitchFamily="18" charset="0"/>
              </a:defRPr>
            </a:lvl5pPr>
          </a:lstStyle>
          <a:p>
            <a:pPr lvl="0"/>
            <a:r>
              <a:rPr lang="en-US" dirty="0" err="1" smtClean="0"/>
              <a:t>boolean</a:t>
            </a:r>
            <a:endParaRPr lang="en-GB" dirty="0"/>
          </a:p>
        </p:txBody>
      </p:sp>
    </p:spTree>
    <p:extLst>
      <p:ext uri="{BB962C8B-B14F-4D97-AF65-F5344CB8AC3E}">
        <p14:creationId xmlns:p14="http://schemas.microsoft.com/office/powerpoint/2010/main" val="33221924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amp; Image Page">
    <p:spTree>
      <p:nvGrpSpPr>
        <p:cNvPr id="1" name=""/>
        <p:cNvGrpSpPr/>
        <p:nvPr/>
      </p:nvGrpSpPr>
      <p:grpSpPr>
        <a:xfrm>
          <a:off x="0" y="0"/>
          <a:ext cx="0" cy="0"/>
          <a:chOff x="0" y="0"/>
          <a:chExt cx="0" cy="0"/>
        </a:xfrm>
      </p:grpSpPr>
      <p:sp>
        <p:nvSpPr>
          <p:cNvPr id="19" name="TextBox 18"/>
          <p:cNvSpPr txBox="1"/>
          <p:nvPr userDrawn="1"/>
        </p:nvSpPr>
        <p:spPr>
          <a:xfrm>
            <a:off x="602772" y="6314604"/>
            <a:ext cx="508958" cy="415498"/>
          </a:xfrm>
          <a:prstGeom prst="rect">
            <a:avLst/>
          </a:prstGeom>
          <a:noFill/>
        </p:spPr>
        <p:txBody>
          <a:bodyPr wrap="square" rtlCol="0">
            <a:spAutoFit/>
          </a:bodyPr>
          <a:lstStyle/>
          <a:p>
            <a:r>
              <a:rPr lang="en-GB" sz="2100" b="1" dirty="0" smtClean="0">
                <a:solidFill>
                  <a:srgbClr val="CD1719"/>
                </a:solidFill>
                <a:latin typeface="Helvetica" pitchFamily="34" charset="0"/>
              </a:rPr>
              <a:t>*</a:t>
            </a:r>
            <a:endParaRPr lang="en-GB" sz="2100" b="1" dirty="0">
              <a:solidFill>
                <a:srgbClr val="CD1719"/>
              </a:solidFill>
              <a:latin typeface="Helvetica" pitchFamily="34" charset="0"/>
            </a:endParaRPr>
          </a:p>
        </p:txBody>
      </p:sp>
      <p:sp>
        <p:nvSpPr>
          <p:cNvPr id="6" name="Slide Number Placeholder 5"/>
          <p:cNvSpPr>
            <a:spLocks noGrp="1"/>
          </p:cNvSpPr>
          <p:nvPr>
            <p:ph type="sldNum" sz="quarter" idx="12"/>
          </p:nvPr>
        </p:nvSpPr>
        <p:spPr>
          <a:xfrm>
            <a:off x="6457950" y="6356351"/>
            <a:ext cx="100420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7880" y="212726"/>
            <a:ext cx="1068462" cy="105727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880" y="6131525"/>
            <a:ext cx="1080449" cy="602891"/>
          </a:xfrm>
          <a:prstGeom prst="rect">
            <a:avLst/>
          </a:prstGeom>
        </p:spPr>
      </p:pic>
      <p:sp>
        <p:nvSpPr>
          <p:cNvPr id="17" name="Content Placeholder 2"/>
          <p:cNvSpPr>
            <a:spLocks noGrp="1"/>
          </p:cNvSpPr>
          <p:nvPr>
            <p:ph idx="1" hasCustomPrompt="1"/>
          </p:nvPr>
        </p:nvSpPr>
        <p:spPr>
          <a:xfrm>
            <a:off x="940280" y="2234656"/>
            <a:ext cx="4935419" cy="2563686"/>
          </a:xfrm>
        </p:spPr>
        <p:txBody>
          <a:bodyPr>
            <a:normAutofit/>
          </a:bodyPr>
          <a:lstStyle>
            <a:lvl1pPr marL="0" indent="0">
              <a:lnSpc>
                <a:spcPts val="3000"/>
              </a:lnSpc>
              <a:spcAft>
                <a:spcPts val="1200"/>
              </a:spcAft>
              <a:buClr>
                <a:srgbClr val="C00000"/>
              </a:buClr>
              <a:buSzPct val="100000"/>
              <a:buFont typeface="Wingdings" panose="05000000000000000000" pitchFamily="2" charset="2"/>
              <a:buNone/>
              <a:defRPr sz="2200" i="1" baseline="0">
                <a:solidFill>
                  <a:srgbClr val="FF0000"/>
                </a:solidFill>
                <a:latin typeface="Bauer Bodoni Std" panose="02070603080706020303" pitchFamily="18" charset="0"/>
              </a:defRPr>
            </a:lvl1pPr>
          </a:lstStyle>
          <a:p>
            <a:pPr lvl="0"/>
            <a:r>
              <a:rPr lang="en-US" dirty="0" smtClean="0"/>
              <a:t>“Quotation Here”</a:t>
            </a:r>
          </a:p>
          <a:p>
            <a:pPr lvl="0"/>
            <a:endParaRPr lang="en-US" dirty="0" smtClean="0"/>
          </a:p>
        </p:txBody>
      </p:sp>
      <p:sp>
        <p:nvSpPr>
          <p:cNvPr id="8" name="Picture Placeholder 7"/>
          <p:cNvSpPr>
            <a:spLocks noGrp="1"/>
          </p:cNvSpPr>
          <p:nvPr>
            <p:ph type="pic" sz="quarter" idx="14"/>
          </p:nvPr>
        </p:nvSpPr>
        <p:spPr>
          <a:xfrm>
            <a:off x="6135742" y="1619014"/>
            <a:ext cx="2782587" cy="4349518"/>
          </a:xfrm>
        </p:spPr>
        <p:txBody>
          <a:bodyPr/>
          <a:lstStyle>
            <a:lvl1pPr marL="0" indent="0">
              <a:buNone/>
              <a:defRPr/>
            </a:lvl1pPr>
          </a:lstStyle>
          <a:p>
            <a:endParaRPr lang="en-GB" dirty="0"/>
          </a:p>
        </p:txBody>
      </p:sp>
      <p:sp>
        <p:nvSpPr>
          <p:cNvPr id="13" name="Text Placeholder 12"/>
          <p:cNvSpPr>
            <a:spLocks noGrp="1"/>
          </p:cNvSpPr>
          <p:nvPr>
            <p:ph type="body" sz="quarter" idx="15" hasCustomPrompt="1"/>
          </p:nvPr>
        </p:nvSpPr>
        <p:spPr>
          <a:xfrm>
            <a:off x="2268538" y="4883150"/>
            <a:ext cx="3606800" cy="503238"/>
          </a:xfrm>
        </p:spPr>
        <p:txBody>
          <a:bodyPr/>
          <a:lstStyle>
            <a:lvl1pPr marL="0" indent="0" algn="r">
              <a:buNone/>
              <a:defRPr>
                <a:latin typeface="Bauer Bodoni Std" panose="02070603080706020303" pitchFamily="18" charset="0"/>
              </a:defRPr>
            </a:lvl1pPr>
          </a:lstStyle>
          <a:p>
            <a:pPr lvl="0"/>
            <a:r>
              <a:rPr lang="en-US" dirty="0" smtClean="0"/>
              <a:t>Quote Attribution</a:t>
            </a:r>
            <a:endParaRPr lang="en-GB" dirty="0"/>
          </a:p>
        </p:txBody>
      </p:sp>
      <p:sp>
        <p:nvSpPr>
          <p:cNvPr id="18" name="Text Placeholder 17"/>
          <p:cNvSpPr>
            <a:spLocks noGrp="1"/>
          </p:cNvSpPr>
          <p:nvPr>
            <p:ph type="body" sz="quarter" idx="16" hasCustomPrompt="1"/>
          </p:nvPr>
        </p:nvSpPr>
        <p:spPr>
          <a:xfrm>
            <a:off x="740790" y="6361147"/>
            <a:ext cx="3968750" cy="422275"/>
          </a:xfrm>
        </p:spPr>
        <p:txBody>
          <a:bodyPr/>
          <a:lstStyle>
            <a:lvl1pPr marL="0" indent="0" algn="l">
              <a:buNone/>
              <a:defRPr sz="1800">
                <a:solidFill>
                  <a:srgbClr val="CD1719"/>
                </a:solidFill>
                <a:latin typeface="Bauer Bodoni Std" panose="02070603080706020303" pitchFamily="18" charset="0"/>
              </a:defRPr>
            </a:lvl1pPr>
            <a:lvl2pPr algn="l">
              <a:defRPr>
                <a:solidFill>
                  <a:srgbClr val="CD1719"/>
                </a:solidFill>
                <a:latin typeface="Bauer Bodoni Std" panose="02070603080706020303" pitchFamily="18" charset="0"/>
              </a:defRPr>
            </a:lvl2pPr>
            <a:lvl3pPr algn="l">
              <a:defRPr>
                <a:solidFill>
                  <a:srgbClr val="CD1719"/>
                </a:solidFill>
                <a:latin typeface="Bauer Bodoni Std" panose="02070603080706020303" pitchFamily="18" charset="0"/>
              </a:defRPr>
            </a:lvl3pPr>
            <a:lvl4pPr algn="l">
              <a:defRPr>
                <a:solidFill>
                  <a:srgbClr val="CD1719"/>
                </a:solidFill>
                <a:latin typeface="Bauer Bodoni Std" panose="02070603080706020303" pitchFamily="18" charset="0"/>
              </a:defRPr>
            </a:lvl4pPr>
            <a:lvl5pPr algn="l">
              <a:defRPr>
                <a:solidFill>
                  <a:srgbClr val="CD1719"/>
                </a:solidFill>
                <a:latin typeface="Bauer Bodoni Std" panose="02070603080706020303" pitchFamily="18" charset="0"/>
              </a:defRPr>
            </a:lvl5pPr>
          </a:lstStyle>
          <a:p>
            <a:pPr lvl="0"/>
            <a:r>
              <a:rPr lang="en-US" dirty="0" err="1" smtClean="0"/>
              <a:t>boolean</a:t>
            </a:r>
            <a:endParaRPr lang="en-GB" dirty="0"/>
          </a:p>
        </p:txBody>
      </p:sp>
      <p:sp>
        <p:nvSpPr>
          <p:cNvPr id="20" name="Title 1"/>
          <p:cNvSpPr>
            <a:spLocks noGrp="1"/>
          </p:cNvSpPr>
          <p:nvPr>
            <p:ph type="title" hasCustomPrompt="1"/>
          </p:nvPr>
        </p:nvSpPr>
        <p:spPr>
          <a:xfrm>
            <a:off x="628650" y="212726"/>
            <a:ext cx="6822017" cy="1057274"/>
          </a:xfrm>
          <a:solidFill>
            <a:srgbClr val="EFEFF0"/>
          </a:solidFill>
        </p:spPr>
        <p:txBody>
          <a:bodyPr anchor="b">
            <a:normAutofit/>
          </a:bodyPr>
          <a:lstStyle>
            <a:lvl1pPr>
              <a:lnSpc>
                <a:spcPts val="2800"/>
              </a:lnSpc>
              <a:spcBef>
                <a:spcPts val="300"/>
              </a:spcBef>
              <a:defRPr sz="3200" b="0" kern="0" baseline="30000">
                <a:latin typeface="Gotham Bold" pitchFamily="50" charset="0"/>
              </a:defRPr>
            </a:lvl1pPr>
          </a:lstStyle>
          <a:p>
            <a:r>
              <a:rPr lang="en-US" dirty="0" smtClean="0"/>
              <a:t>Click to edit Master title style</a:t>
            </a:r>
            <a:br>
              <a:rPr lang="en-US" dirty="0" smtClean="0"/>
            </a:br>
            <a:r>
              <a:rPr lang="en-US" dirty="0" smtClean="0"/>
              <a:t>Click to edit Master title style</a:t>
            </a:r>
            <a:endParaRPr lang="en-GB" dirty="0"/>
          </a:p>
        </p:txBody>
      </p:sp>
    </p:spTree>
    <p:extLst>
      <p:ext uri="{BB962C8B-B14F-4D97-AF65-F5344CB8AC3E}">
        <p14:creationId xmlns:p14="http://schemas.microsoft.com/office/powerpoint/2010/main" val="111593833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7950" y="6356351"/>
            <a:ext cx="100420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9" name="Title 1"/>
          <p:cNvSpPr>
            <a:spLocks noGrp="1"/>
          </p:cNvSpPr>
          <p:nvPr>
            <p:ph type="title" hasCustomPrompt="1"/>
          </p:nvPr>
        </p:nvSpPr>
        <p:spPr>
          <a:xfrm>
            <a:off x="628650" y="212726"/>
            <a:ext cx="6822017" cy="1057274"/>
          </a:xfrm>
          <a:solidFill>
            <a:srgbClr val="EFEFF0"/>
          </a:solidFill>
        </p:spPr>
        <p:txBody>
          <a:bodyPr anchor="b">
            <a:normAutofit/>
          </a:bodyPr>
          <a:lstStyle>
            <a:lvl1pPr>
              <a:lnSpc>
                <a:spcPts val="2800"/>
              </a:lnSpc>
              <a:spcBef>
                <a:spcPts val="300"/>
              </a:spcBef>
              <a:defRPr sz="3200" b="0" kern="0" baseline="30000">
                <a:latin typeface="Gotham Bold" pitchFamily="50" charset="0"/>
              </a:defRPr>
            </a:lvl1pPr>
          </a:lstStyle>
          <a:p>
            <a:r>
              <a:rPr lang="en-US" dirty="0" smtClean="0"/>
              <a:t>Click to edit Master title text</a:t>
            </a:r>
            <a:br>
              <a:rPr lang="en-US" dirty="0" smtClean="0"/>
            </a:br>
            <a:r>
              <a:rPr lang="en-US" dirty="0" smtClean="0"/>
              <a:t>Click to edit Master title text</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7880" y="212726"/>
            <a:ext cx="1068462" cy="105727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880" y="6131525"/>
            <a:ext cx="1080449" cy="602891"/>
          </a:xfrm>
          <a:prstGeom prst="rect">
            <a:avLst/>
          </a:prstGeom>
        </p:spPr>
      </p:pic>
      <p:sp>
        <p:nvSpPr>
          <p:cNvPr id="10" name="Content Placeholder 2"/>
          <p:cNvSpPr>
            <a:spLocks noGrp="1"/>
          </p:cNvSpPr>
          <p:nvPr>
            <p:ph idx="13" hasCustomPrompt="1"/>
          </p:nvPr>
        </p:nvSpPr>
        <p:spPr>
          <a:xfrm>
            <a:off x="1475116" y="2234656"/>
            <a:ext cx="6521877" cy="2563686"/>
          </a:xfrm>
        </p:spPr>
        <p:txBody>
          <a:bodyPr>
            <a:normAutofit/>
          </a:bodyPr>
          <a:lstStyle>
            <a:lvl1pPr marL="0" indent="0" algn="ctr">
              <a:lnSpc>
                <a:spcPts val="3000"/>
              </a:lnSpc>
              <a:spcAft>
                <a:spcPts val="1200"/>
              </a:spcAft>
              <a:buClr>
                <a:srgbClr val="C00000"/>
              </a:buClr>
              <a:buSzPct val="100000"/>
              <a:buFont typeface="Wingdings" panose="05000000000000000000" pitchFamily="2" charset="2"/>
              <a:buNone/>
              <a:defRPr sz="2200" i="1" baseline="0">
                <a:solidFill>
                  <a:srgbClr val="FF0000"/>
                </a:solidFill>
                <a:latin typeface="Bauer Bodoni Std" panose="02070603080706020303" pitchFamily="18" charset="0"/>
              </a:defRPr>
            </a:lvl1pPr>
          </a:lstStyle>
          <a:p>
            <a:pPr lvl="0"/>
            <a:r>
              <a:rPr lang="en-US" dirty="0" smtClean="0"/>
              <a:t>“</a:t>
            </a:r>
            <a:r>
              <a:rPr lang="en-GB" dirty="0" smtClean="0"/>
              <a:t>Insert Quote</a:t>
            </a:r>
            <a:r>
              <a:rPr lang="en-US" dirty="0" smtClean="0"/>
              <a:t>”</a:t>
            </a:r>
          </a:p>
          <a:p>
            <a:pPr lvl="0"/>
            <a:endParaRPr lang="en-US" dirty="0" smtClean="0"/>
          </a:p>
        </p:txBody>
      </p:sp>
      <p:sp>
        <p:nvSpPr>
          <p:cNvPr id="12" name="Text Placeholder 4"/>
          <p:cNvSpPr>
            <a:spLocks noGrp="1"/>
          </p:cNvSpPr>
          <p:nvPr>
            <p:ph type="body" sz="quarter" idx="14" hasCustomPrompt="1"/>
          </p:nvPr>
        </p:nvSpPr>
        <p:spPr>
          <a:xfrm>
            <a:off x="1475115" y="4805770"/>
            <a:ext cx="6510387" cy="534988"/>
          </a:xfrm>
        </p:spPr>
        <p:txBody>
          <a:bodyPr>
            <a:noAutofit/>
          </a:bodyPr>
          <a:lstStyle>
            <a:lvl1pPr marL="0" indent="0" algn="ctr">
              <a:buNone/>
              <a:defRPr sz="1800" kern="800" cap="all" spc="100" baseline="0">
                <a:latin typeface="Bauer Bodoni Std" panose="02070603080706020303" pitchFamily="18" charset="0"/>
              </a:defRPr>
            </a:lvl1pPr>
            <a:lvl2pPr marL="342900" indent="0">
              <a:buNone/>
              <a:defRPr sz="2100" cap="all" baseline="0">
                <a:latin typeface="Bauer Bodoni Std" panose="02070603080706020303" pitchFamily="18" charset="0"/>
              </a:defRPr>
            </a:lvl2pPr>
            <a:lvl3pPr marL="685800" indent="0">
              <a:buNone/>
              <a:defRPr sz="2100" cap="all" baseline="0">
                <a:latin typeface="Bauer Bodoni Std" panose="02070603080706020303" pitchFamily="18" charset="0"/>
              </a:defRPr>
            </a:lvl3pPr>
            <a:lvl4pPr marL="1028700" indent="0">
              <a:buNone/>
              <a:defRPr sz="2100" cap="all" baseline="0">
                <a:latin typeface="Bauer Bodoni Std" panose="02070603080706020303" pitchFamily="18" charset="0"/>
              </a:defRPr>
            </a:lvl4pPr>
            <a:lvl5pPr marL="1371600" indent="0">
              <a:buNone/>
              <a:defRPr sz="2100" cap="all" baseline="0">
                <a:latin typeface="Bauer Bodoni Std" panose="02070603080706020303" pitchFamily="18" charset="0"/>
              </a:defRPr>
            </a:lvl5pPr>
          </a:lstStyle>
          <a:p>
            <a:pPr lvl="0"/>
            <a:r>
              <a:rPr lang="en-US" dirty="0" smtClean="0"/>
              <a:t>Click to insert quote attribution</a:t>
            </a:r>
            <a:endParaRPr lang="en-GB" dirty="0"/>
          </a:p>
        </p:txBody>
      </p:sp>
      <p:sp>
        <p:nvSpPr>
          <p:cNvPr id="13" name="TextBox 12"/>
          <p:cNvSpPr txBox="1"/>
          <p:nvPr userDrawn="1"/>
        </p:nvSpPr>
        <p:spPr>
          <a:xfrm>
            <a:off x="602772" y="6314604"/>
            <a:ext cx="508958" cy="415498"/>
          </a:xfrm>
          <a:prstGeom prst="rect">
            <a:avLst/>
          </a:prstGeom>
          <a:noFill/>
        </p:spPr>
        <p:txBody>
          <a:bodyPr wrap="square" rtlCol="0">
            <a:spAutoFit/>
          </a:bodyPr>
          <a:lstStyle/>
          <a:p>
            <a:r>
              <a:rPr lang="en-GB" sz="2100" b="1" dirty="0" smtClean="0">
                <a:solidFill>
                  <a:srgbClr val="CD1719"/>
                </a:solidFill>
                <a:latin typeface="Helvetica" pitchFamily="34" charset="0"/>
              </a:rPr>
              <a:t>*</a:t>
            </a:r>
            <a:endParaRPr lang="en-GB" sz="2100" b="1" dirty="0">
              <a:solidFill>
                <a:srgbClr val="CD1719"/>
              </a:solidFill>
              <a:latin typeface="Helvetica" pitchFamily="34" charset="0"/>
            </a:endParaRPr>
          </a:p>
        </p:txBody>
      </p:sp>
      <p:sp>
        <p:nvSpPr>
          <p:cNvPr id="14" name="Text Placeholder 17"/>
          <p:cNvSpPr>
            <a:spLocks noGrp="1"/>
          </p:cNvSpPr>
          <p:nvPr>
            <p:ph type="body" sz="quarter" idx="16" hasCustomPrompt="1"/>
          </p:nvPr>
        </p:nvSpPr>
        <p:spPr>
          <a:xfrm>
            <a:off x="740790" y="6361147"/>
            <a:ext cx="3968750" cy="422275"/>
          </a:xfrm>
        </p:spPr>
        <p:txBody>
          <a:bodyPr/>
          <a:lstStyle>
            <a:lvl1pPr marL="0" indent="0" algn="l">
              <a:buNone/>
              <a:defRPr>
                <a:solidFill>
                  <a:srgbClr val="CD1719"/>
                </a:solidFill>
                <a:latin typeface="Bauer Bodoni Std" panose="02070603080706020303" pitchFamily="18" charset="0"/>
              </a:defRPr>
            </a:lvl1pPr>
            <a:lvl2pPr algn="l">
              <a:defRPr>
                <a:solidFill>
                  <a:srgbClr val="CD1719"/>
                </a:solidFill>
                <a:latin typeface="Bauer Bodoni Std" panose="02070603080706020303" pitchFamily="18" charset="0"/>
              </a:defRPr>
            </a:lvl2pPr>
            <a:lvl3pPr algn="l">
              <a:defRPr>
                <a:solidFill>
                  <a:srgbClr val="CD1719"/>
                </a:solidFill>
                <a:latin typeface="Bauer Bodoni Std" panose="02070603080706020303" pitchFamily="18" charset="0"/>
              </a:defRPr>
            </a:lvl3pPr>
            <a:lvl4pPr algn="l">
              <a:defRPr>
                <a:solidFill>
                  <a:srgbClr val="CD1719"/>
                </a:solidFill>
                <a:latin typeface="Bauer Bodoni Std" panose="02070603080706020303" pitchFamily="18" charset="0"/>
              </a:defRPr>
            </a:lvl4pPr>
            <a:lvl5pPr algn="l">
              <a:defRPr>
                <a:solidFill>
                  <a:srgbClr val="CD1719"/>
                </a:solidFill>
                <a:latin typeface="Bauer Bodoni Std" panose="02070603080706020303" pitchFamily="18" charset="0"/>
              </a:defRPr>
            </a:lvl5pPr>
          </a:lstStyle>
          <a:p>
            <a:pPr lvl="0"/>
            <a:r>
              <a:rPr lang="en-US" dirty="0" err="1" smtClean="0"/>
              <a:t>boolean</a:t>
            </a:r>
            <a:endParaRPr lang="en-GB" dirty="0"/>
          </a:p>
        </p:txBody>
      </p:sp>
    </p:spTree>
    <p:extLst>
      <p:ext uri="{BB962C8B-B14F-4D97-AF65-F5344CB8AC3E}">
        <p14:creationId xmlns:p14="http://schemas.microsoft.com/office/powerpoint/2010/main" val="5902765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Page A">
    <p:spTree>
      <p:nvGrpSpPr>
        <p:cNvPr id="1" name=""/>
        <p:cNvGrpSpPr/>
        <p:nvPr/>
      </p:nvGrpSpPr>
      <p:grpSpPr>
        <a:xfrm>
          <a:off x="0" y="0"/>
          <a:ext cx="0" cy="0"/>
          <a:chOff x="0" y="0"/>
          <a:chExt cx="0" cy="0"/>
        </a:xfrm>
      </p:grpSpPr>
      <p:sp>
        <p:nvSpPr>
          <p:cNvPr id="23" name="TextBox 22"/>
          <p:cNvSpPr txBox="1"/>
          <p:nvPr userDrawn="1"/>
        </p:nvSpPr>
        <p:spPr>
          <a:xfrm>
            <a:off x="602772" y="6314604"/>
            <a:ext cx="508958" cy="415498"/>
          </a:xfrm>
          <a:prstGeom prst="rect">
            <a:avLst/>
          </a:prstGeom>
          <a:noFill/>
        </p:spPr>
        <p:txBody>
          <a:bodyPr wrap="square" rtlCol="0">
            <a:spAutoFit/>
          </a:bodyPr>
          <a:lstStyle/>
          <a:p>
            <a:r>
              <a:rPr lang="en-GB" sz="2100" b="1" dirty="0" smtClean="0">
                <a:solidFill>
                  <a:srgbClr val="CD1719"/>
                </a:solidFill>
                <a:latin typeface="Helvetica" pitchFamily="34" charset="0"/>
              </a:rPr>
              <a:t>*</a:t>
            </a:r>
            <a:endParaRPr lang="en-GB" sz="2100" b="1" dirty="0">
              <a:solidFill>
                <a:srgbClr val="CD1719"/>
              </a:solidFill>
              <a:latin typeface="Helvetica" pitchFamily="34" charset="0"/>
            </a:endParaRPr>
          </a:p>
        </p:txBody>
      </p:sp>
      <p:sp>
        <p:nvSpPr>
          <p:cNvPr id="2" name="Title 1"/>
          <p:cNvSpPr>
            <a:spLocks noGrp="1"/>
          </p:cNvSpPr>
          <p:nvPr>
            <p:ph type="title" hasCustomPrompt="1"/>
          </p:nvPr>
        </p:nvSpPr>
        <p:spPr>
          <a:xfrm>
            <a:off x="628650" y="212726"/>
            <a:ext cx="6822017" cy="1057274"/>
          </a:xfrm>
          <a:solidFill>
            <a:srgbClr val="EFEFF0"/>
          </a:solidFill>
        </p:spPr>
        <p:txBody>
          <a:bodyPr anchor="b">
            <a:normAutofit/>
          </a:bodyPr>
          <a:lstStyle>
            <a:lvl1pPr>
              <a:lnSpc>
                <a:spcPts val="2800"/>
              </a:lnSpc>
              <a:spcBef>
                <a:spcPts val="300"/>
              </a:spcBef>
              <a:defRPr sz="3200" b="0" kern="0" baseline="30000">
                <a:latin typeface="Gotham Bold" pitchFamily="50" charset="0"/>
              </a:defRPr>
            </a:lvl1pPr>
          </a:lstStyle>
          <a:p>
            <a:r>
              <a:rPr lang="en-US" dirty="0" smtClean="0"/>
              <a:t>Click to edit Master title text</a:t>
            </a:r>
            <a:br>
              <a:rPr lang="en-US" dirty="0" smtClean="0"/>
            </a:br>
            <a:r>
              <a:rPr lang="en-US" dirty="0" smtClean="0"/>
              <a:t>Click to edit Master title text</a:t>
            </a:r>
            <a:endParaRPr lang="en-GB" dirty="0"/>
          </a:p>
        </p:txBody>
      </p:sp>
      <p:sp>
        <p:nvSpPr>
          <p:cNvPr id="4" name="Date Placeholder 3"/>
          <p:cNvSpPr>
            <a:spLocks noGrp="1"/>
          </p:cNvSpPr>
          <p:nvPr>
            <p:ph type="dt" sz="half" idx="10"/>
          </p:nvPr>
        </p:nvSpPr>
        <p:spPr>
          <a:xfrm>
            <a:off x="5006123" y="6356351"/>
            <a:ext cx="1192810" cy="365125"/>
          </a:xfrm>
        </p:spPr>
        <p:txBody>
          <a:bodyPr/>
          <a:lstStyle/>
          <a:p>
            <a:fld id="{CA3BA40F-6C93-4FF2-9E19-FC4F57CB2273}" type="datetimeFigureOut">
              <a:rPr lang="en-GB" smtClean="0">
                <a:solidFill>
                  <a:prstClr val="black">
                    <a:tint val="75000"/>
                  </a:prstClr>
                </a:solidFill>
              </a:rPr>
              <a:pPr/>
              <a:t>08/02/2018</a:t>
            </a:fld>
            <a:endParaRPr lang="en-GB">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7880" y="212726"/>
            <a:ext cx="1068462" cy="105727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880" y="6131525"/>
            <a:ext cx="1080449" cy="602891"/>
          </a:xfrm>
          <a:prstGeom prst="rect">
            <a:avLst/>
          </a:prstGeom>
        </p:spPr>
      </p:pic>
      <p:sp>
        <p:nvSpPr>
          <p:cNvPr id="16" name="Rectangle 15"/>
          <p:cNvSpPr/>
          <p:nvPr userDrawn="1"/>
        </p:nvSpPr>
        <p:spPr>
          <a:xfrm>
            <a:off x="2622472" y="5085929"/>
            <a:ext cx="526851" cy="526851"/>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Rectangle 16"/>
          <p:cNvSpPr/>
          <p:nvPr userDrawn="1"/>
        </p:nvSpPr>
        <p:spPr>
          <a:xfrm>
            <a:off x="5330702" y="1907853"/>
            <a:ext cx="440199" cy="440199"/>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Rectangle 17"/>
          <p:cNvSpPr/>
          <p:nvPr userDrawn="1"/>
        </p:nvSpPr>
        <p:spPr>
          <a:xfrm>
            <a:off x="8620275" y="5085929"/>
            <a:ext cx="300883" cy="300883"/>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Rectangle 18"/>
          <p:cNvSpPr/>
          <p:nvPr userDrawn="1"/>
        </p:nvSpPr>
        <p:spPr>
          <a:xfrm>
            <a:off x="2366695" y="5085930"/>
            <a:ext cx="183188" cy="183188"/>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Rectangle 19"/>
          <p:cNvSpPr/>
          <p:nvPr userDrawn="1"/>
        </p:nvSpPr>
        <p:spPr>
          <a:xfrm>
            <a:off x="5852052" y="2164127"/>
            <a:ext cx="183189" cy="183188"/>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Rectangle 20"/>
          <p:cNvSpPr/>
          <p:nvPr userDrawn="1"/>
        </p:nvSpPr>
        <p:spPr>
          <a:xfrm>
            <a:off x="8737970" y="5447698"/>
            <a:ext cx="183188" cy="183188"/>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Picture Placeholder 4"/>
          <p:cNvSpPr>
            <a:spLocks noGrp="1"/>
          </p:cNvSpPr>
          <p:nvPr>
            <p:ph type="pic" sz="quarter" idx="17"/>
          </p:nvPr>
        </p:nvSpPr>
        <p:spPr>
          <a:xfrm>
            <a:off x="628650" y="2456654"/>
            <a:ext cx="2520673" cy="2520673"/>
          </a:xfrm>
        </p:spPr>
        <p:txBody>
          <a:bodyPr/>
          <a:lstStyle/>
          <a:p>
            <a:endParaRPr lang="en-GB"/>
          </a:p>
        </p:txBody>
      </p:sp>
      <p:sp>
        <p:nvSpPr>
          <p:cNvPr id="25" name="Picture Placeholder 4"/>
          <p:cNvSpPr>
            <a:spLocks noGrp="1"/>
          </p:cNvSpPr>
          <p:nvPr>
            <p:ph type="pic" sz="quarter" idx="18"/>
          </p:nvPr>
        </p:nvSpPr>
        <p:spPr>
          <a:xfrm>
            <a:off x="3497788" y="2456653"/>
            <a:ext cx="2520673" cy="2520673"/>
          </a:xfrm>
        </p:spPr>
        <p:txBody>
          <a:bodyPr/>
          <a:lstStyle/>
          <a:p>
            <a:endParaRPr lang="en-GB"/>
          </a:p>
        </p:txBody>
      </p:sp>
      <p:sp>
        <p:nvSpPr>
          <p:cNvPr id="26" name="Picture Placeholder 4"/>
          <p:cNvSpPr>
            <a:spLocks noGrp="1"/>
          </p:cNvSpPr>
          <p:nvPr>
            <p:ph type="pic" sz="quarter" idx="19"/>
          </p:nvPr>
        </p:nvSpPr>
        <p:spPr>
          <a:xfrm>
            <a:off x="6366926" y="2492002"/>
            <a:ext cx="2520673" cy="2520673"/>
          </a:xfrm>
        </p:spPr>
        <p:txBody>
          <a:bodyPr/>
          <a:lstStyle/>
          <a:p>
            <a:endParaRPr lang="en-GB"/>
          </a:p>
        </p:txBody>
      </p:sp>
      <p:sp>
        <p:nvSpPr>
          <p:cNvPr id="28" name="Text Placeholder 17"/>
          <p:cNvSpPr>
            <a:spLocks noGrp="1"/>
          </p:cNvSpPr>
          <p:nvPr>
            <p:ph type="body" sz="quarter" idx="16" hasCustomPrompt="1"/>
          </p:nvPr>
        </p:nvSpPr>
        <p:spPr>
          <a:xfrm>
            <a:off x="740790" y="6361147"/>
            <a:ext cx="3968750" cy="422275"/>
          </a:xfrm>
        </p:spPr>
        <p:txBody>
          <a:bodyPr/>
          <a:lstStyle>
            <a:lvl1pPr marL="0" indent="0" algn="l">
              <a:buNone/>
              <a:defRPr sz="1800">
                <a:solidFill>
                  <a:srgbClr val="CD1719"/>
                </a:solidFill>
                <a:latin typeface="Bauer Bodoni Std" panose="02070603080706020303" pitchFamily="18" charset="0"/>
              </a:defRPr>
            </a:lvl1pPr>
            <a:lvl2pPr algn="l">
              <a:defRPr>
                <a:solidFill>
                  <a:srgbClr val="CD1719"/>
                </a:solidFill>
                <a:latin typeface="Bauer Bodoni Std" panose="02070603080706020303" pitchFamily="18" charset="0"/>
              </a:defRPr>
            </a:lvl2pPr>
            <a:lvl3pPr algn="l">
              <a:defRPr>
                <a:solidFill>
                  <a:srgbClr val="CD1719"/>
                </a:solidFill>
                <a:latin typeface="Bauer Bodoni Std" panose="02070603080706020303" pitchFamily="18" charset="0"/>
              </a:defRPr>
            </a:lvl3pPr>
            <a:lvl4pPr algn="l">
              <a:defRPr>
                <a:solidFill>
                  <a:srgbClr val="CD1719"/>
                </a:solidFill>
                <a:latin typeface="Bauer Bodoni Std" panose="02070603080706020303" pitchFamily="18" charset="0"/>
              </a:defRPr>
            </a:lvl4pPr>
            <a:lvl5pPr algn="l">
              <a:defRPr>
                <a:solidFill>
                  <a:srgbClr val="CD1719"/>
                </a:solidFill>
                <a:latin typeface="Bauer Bodoni Std" panose="02070603080706020303" pitchFamily="18" charset="0"/>
              </a:defRPr>
            </a:lvl5pPr>
          </a:lstStyle>
          <a:p>
            <a:pPr lvl="0"/>
            <a:r>
              <a:rPr lang="en-US" dirty="0" err="1" smtClean="0"/>
              <a:t>boolean</a:t>
            </a:r>
            <a:endParaRPr lang="en-GB" dirty="0"/>
          </a:p>
        </p:txBody>
      </p:sp>
    </p:spTree>
    <p:extLst>
      <p:ext uri="{BB962C8B-B14F-4D97-AF65-F5344CB8AC3E}">
        <p14:creationId xmlns:p14="http://schemas.microsoft.com/office/powerpoint/2010/main" val="23133463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2726"/>
            <a:ext cx="6822017" cy="1057274"/>
          </a:xfrm>
          <a:solidFill>
            <a:srgbClr val="EFEFF0"/>
          </a:solidFill>
        </p:spPr>
        <p:txBody>
          <a:bodyPr anchor="b">
            <a:normAutofit/>
          </a:bodyPr>
          <a:lstStyle>
            <a:lvl1pPr>
              <a:lnSpc>
                <a:spcPts val="2800"/>
              </a:lnSpc>
              <a:spcBef>
                <a:spcPts val="300"/>
              </a:spcBef>
              <a:defRPr sz="3200" b="0" kern="0" baseline="30000">
                <a:latin typeface="Gotham Bold" pitchFamily="50" charset="0"/>
              </a:defRPr>
            </a:lvl1pPr>
          </a:lstStyle>
          <a:p>
            <a:r>
              <a:rPr lang="en-US" dirty="0" smtClean="0"/>
              <a:t>Click to edit Master title style</a:t>
            </a:r>
            <a:br>
              <a:rPr lang="en-US" dirty="0" smtClean="0"/>
            </a:br>
            <a:r>
              <a:rPr lang="en-US" dirty="0" smtClean="0"/>
              <a:t>Click to edit Master title style</a:t>
            </a:r>
            <a:endParaRPr lang="en-GB" dirty="0"/>
          </a:p>
        </p:txBody>
      </p:sp>
      <p:sp>
        <p:nvSpPr>
          <p:cNvPr id="4" name="Date Placeholder 3"/>
          <p:cNvSpPr>
            <a:spLocks noGrp="1"/>
          </p:cNvSpPr>
          <p:nvPr>
            <p:ph type="dt" sz="half" idx="10"/>
          </p:nvPr>
        </p:nvSpPr>
        <p:spPr>
          <a:xfrm>
            <a:off x="5006123" y="6356351"/>
            <a:ext cx="1192810" cy="365125"/>
          </a:xfrm>
        </p:spPr>
        <p:txBody>
          <a:bodyPr/>
          <a:lstStyle/>
          <a:p>
            <a:fld id="{CA3BA40F-6C93-4FF2-9E19-FC4F57CB2273}" type="datetimeFigureOut">
              <a:rPr lang="en-GB" smtClean="0"/>
              <a:pPr/>
              <a:t>08/02/2018</a:t>
            </a:fld>
            <a:endParaRPr lang="en-GB"/>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pPr/>
              <a:t>‹#›</a:t>
            </a:fld>
            <a:endParaRPr lang="en-GB"/>
          </a:p>
        </p:txBody>
      </p:sp>
      <p:sp>
        <p:nvSpPr>
          <p:cNvPr id="7" name="Rectangle 6"/>
          <p:cNvSpPr/>
          <p:nvPr userDrawn="1"/>
        </p:nvSpPr>
        <p:spPr>
          <a:xfrm rot="5400000">
            <a:off x="6192286" y="3260738"/>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7880" y="212726"/>
            <a:ext cx="1068462" cy="105727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880" y="6131525"/>
            <a:ext cx="1080449" cy="602891"/>
          </a:xfrm>
          <a:prstGeom prst="rect">
            <a:avLst/>
          </a:prstGeom>
        </p:spPr>
      </p:pic>
      <p:sp>
        <p:nvSpPr>
          <p:cNvPr id="8" name="Text Placeholder 7"/>
          <p:cNvSpPr>
            <a:spLocks noGrp="1"/>
          </p:cNvSpPr>
          <p:nvPr>
            <p:ph type="body" sz="quarter" idx="13" hasCustomPrompt="1"/>
          </p:nvPr>
        </p:nvSpPr>
        <p:spPr>
          <a:xfrm>
            <a:off x="800100" y="1535113"/>
            <a:ext cx="5764602" cy="4376737"/>
          </a:xfrm>
        </p:spPr>
        <p:txBody>
          <a:bodyPr>
            <a:normAutofit/>
          </a:bodyPr>
          <a:lstStyle>
            <a:lvl1pPr marL="0" indent="0">
              <a:lnSpc>
                <a:spcPts val="2600"/>
              </a:lnSpc>
              <a:spcAft>
                <a:spcPts val="1000"/>
              </a:spcAft>
              <a:buNone/>
              <a:defRPr sz="1600" kern="0" baseline="0">
                <a:latin typeface="Gotham Book" pitchFamily="50" charset="0"/>
              </a:defRPr>
            </a:lvl1pPr>
            <a:lvl2pPr marL="342900" indent="0">
              <a:lnSpc>
                <a:spcPts val="3000"/>
              </a:lnSpc>
              <a:spcAft>
                <a:spcPts val="1600"/>
              </a:spcAft>
              <a:buNone/>
              <a:defRPr sz="1600"/>
            </a:lvl2pPr>
            <a:lvl3pPr marL="685800" indent="0">
              <a:lnSpc>
                <a:spcPts val="3000"/>
              </a:lnSpc>
              <a:spcAft>
                <a:spcPts val="1600"/>
              </a:spcAft>
              <a:buNone/>
              <a:defRPr sz="1600"/>
            </a:lvl3pPr>
            <a:lvl4pPr marL="1028700" indent="0">
              <a:lnSpc>
                <a:spcPts val="3000"/>
              </a:lnSpc>
              <a:spcAft>
                <a:spcPts val="1600"/>
              </a:spcAft>
              <a:buNone/>
              <a:defRPr sz="1600"/>
            </a:lvl4pPr>
            <a:lvl5pPr marL="1371600" indent="0">
              <a:lnSpc>
                <a:spcPts val="3000"/>
              </a:lnSpc>
              <a:spcAft>
                <a:spcPts val="1600"/>
              </a:spcAft>
              <a:buNone/>
              <a:defRPr sz="1600"/>
            </a:lvl5pPr>
          </a:lstStyle>
          <a:p>
            <a:pPr lvl="0"/>
            <a:r>
              <a:rPr lang="en-US" dirty="0" smtClean="0"/>
              <a:t>Click to edit body text</a:t>
            </a:r>
            <a:endParaRPr lang="en-GB" dirty="0"/>
          </a:p>
        </p:txBody>
      </p:sp>
      <p:sp>
        <p:nvSpPr>
          <p:cNvPr id="15" name="TextBox 14"/>
          <p:cNvSpPr txBox="1"/>
          <p:nvPr userDrawn="1"/>
        </p:nvSpPr>
        <p:spPr>
          <a:xfrm>
            <a:off x="602772" y="6314604"/>
            <a:ext cx="508958" cy="415498"/>
          </a:xfrm>
          <a:prstGeom prst="rect">
            <a:avLst/>
          </a:prstGeom>
          <a:noFill/>
        </p:spPr>
        <p:txBody>
          <a:bodyPr wrap="square" rtlCol="0">
            <a:spAutoFit/>
          </a:bodyPr>
          <a:lstStyle/>
          <a:p>
            <a:r>
              <a:rPr lang="en-GB" sz="2100" b="1" dirty="0" smtClean="0">
                <a:solidFill>
                  <a:srgbClr val="CD1719"/>
                </a:solidFill>
                <a:latin typeface="Helvetica" pitchFamily="34" charset="0"/>
              </a:rPr>
              <a:t>*</a:t>
            </a:r>
            <a:endParaRPr lang="en-GB" sz="2100" b="1" dirty="0">
              <a:solidFill>
                <a:srgbClr val="CD1719"/>
              </a:solidFill>
              <a:latin typeface="Helvetica" pitchFamily="34" charset="0"/>
            </a:endParaRPr>
          </a:p>
        </p:txBody>
      </p:sp>
      <p:sp>
        <p:nvSpPr>
          <p:cNvPr id="16" name="Text Placeholder 17"/>
          <p:cNvSpPr>
            <a:spLocks noGrp="1"/>
          </p:cNvSpPr>
          <p:nvPr>
            <p:ph type="body" sz="quarter" idx="16" hasCustomPrompt="1"/>
          </p:nvPr>
        </p:nvSpPr>
        <p:spPr>
          <a:xfrm>
            <a:off x="740790" y="6361147"/>
            <a:ext cx="3968750" cy="422275"/>
          </a:xfrm>
        </p:spPr>
        <p:txBody>
          <a:bodyPr/>
          <a:lstStyle>
            <a:lvl1pPr marL="0" indent="0" algn="l">
              <a:buNone/>
              <a:defRPr sz="1800">
                <a:solidFill>
                  <a:srgbClr val="CD1719"/>
                </a:solidFill>
                <a:latin typeface="Bauer Bodoni Std" panose="02070603080706020303" pitchFamily="18" charset="0"/>
              </a:defRPr>
            </a:lvl1pPr>
            <a:lvl2pPr algn="l">
              <a:defRPr>
                <a:solidFill>
                  <a:srgbClr val="CD1719"/>
                </a:solidFill>
                <a:latin typeface="Bauer Bodoni Std" panose="02070603080706020303" pitchFamily="18" charset="0"/>
              </a:defRPr>
            </a:lvl2pPr>
            <a:lvl3pPr algn="l">
              <a:defRPr>
                <a:solidFill>
                  <a:srgbClr val="CD1719"/>
                </a:solidFill>
                <a:latin typeface="Bauer Bodoni Std" panose="02070603080706020303" pitchFamily="18" charset="0"/>
              </a:defRPr>
            </a:lvl3pPr>
            <a:lvl4pPr algn="l">
              <a:defRPr>
                <a:solidFill>
                  <a:srgbClr val="CD1719"/>
                </a:solidFill>
                <a:latin typeface="Bauer Bodoni Std" panose="02070603080706020303" pitchFamily="18" charset="0"/>
              </a:defRPr>
            </a:lvl4pPr>
            <a:lvl5pPr algn="l">
              <a:defRPr>
                <a:solidFill>
                  <a:srgbClr val="CD1719"/>
                </a:solidFill>
                <a:latin typeface="Bauer Bodoni Std" panose="02070603080706020303" pitchFamily="18" charset="0"/>
              </a:defRPr>
            </a:lvl5pPr>
          </a:lstStyle>
          <a:p>
            <a:pPr lvl="0"/>
            <a:r>
              <a:rPr lang="en-US" dirty="0" err="1" smtClean="0"/>
              <a:t>boolean</a:t>
            </a:r>
            <a:endParaRPr lang="en-GB" dirty="0"/>
          </a:p>
        </p:txBody>
      </p:sp>
    </p:spTree>
    <p:extLst>
      <p:ext uri="{BB962C8B-B14F-4D97-AF65-F5344CB8AC3E}">
        <p14:creationId xmlns:p14="http://schemas.microsoft.com/office/powerpoint/2010/main" val="1355954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Page B">
    <p:spTree>
      <p:nvGrpSpPr>
        <p:cNvPr id="1" name=""/>
        <p:cNvGrpSpPr/>
        <p:nvPr/>
      </p:nvGrpSpPr>
      <p:grpSpPr>
        <a:xfrm>
          <a:off x="0" y="0"/>
          <a:ext cx="0" cy="0"/>
          <a:chOff x="0" y="0"/>
          <a:chExt cx="0" cy="0"/>
        </a:xfrm>
      </p:grpSpPr>
      <p:sp>
        <p:nvSpPr>
          <p:cNvPr id="17" name="TextBox 16"/>
          <p:cNvSpPr txBox="1"/>
          <p:nvPr userDrawn="1"/>
        </p:nvSpPr>
        <p:spPr>
          <a:xfrm>
            <a:off x="602772" y="6314604"/>
            <a:ext cx="508958" cy="415498"/>
          </a:xfrm>
          <a:prstGeom prst="rect">
            <a:avLst/>
          </a:prstGeom>
          <a:noFill/>
        </p:spPr>
        <p:txBody>
          <a:bodyPr wrap="square" rtlCol="0">
            <a:spAutoFit/>
          </a:bodyPr>
          <a:lstStyle/>
          <a:p>
            <a:r>
              <a:rPr lang="en-GB" sz="2100" b="1" dirty="0" smtClean="0">
                <a:solidFill>
                  <a:srgbClr val="CD1719"/>
                </a:solidFill>
                <a:latin typeface="Helvetica" pitchFamily="34" charset="0"/>
              </a:rPr>
              <a:t>*</a:t>
            </a:r>
            <a:endParaRPr lang="en-GB" sz="2100" b="1" dirty="0">
              <a:solidFill>
                <a:srgbClr val="CD1719"/>
              </a:solidFill>
              <a:latin typeface="Helvetica" pitchFamily="34" charset="0"/>
            </a:endParaRPr>
          </a:p>
        </p:txBody>
      </p:sp>
      <p:sp>
        <p:nvSpPr>
          <p:cNvPr id="4" name="Date Placeholder 3"/>
          <p:cNvSpPr>
            <a:spLocks noGrp="1"/>
          </p:cNvSpPr>
          <p:nvPr>
            <p:ph type="dt" sz="half" idx="10"/>
          </p:nvPr>
        </p:nvSpPr>
        <p:spPr>
          <a:xfrm>
            <a:off x="5006123" y="6356351"/>
            <a:ext cx="1192810" cy="365125"/>
          </a:xfrm>
        </p:spPr>
        <p:txBody>
          <a:bodyPr/>
          <a:lstStyle/>
          <a:p>
            <a:fld id="{CA3BA40F-6C93-4FF2-9E19-FC4F57CB2273}" type="datetimeFigureOut">
              <a:rPr lang="en-GB" smtClean="0">
                <a:solidFill>
                  <a:prstClr val="black">
                    <a:tint val="75000"/>
                  </a:prstClr>
                </a:solidFill>
              </a:rPr>
              <a:pPr/>
              <a:t>08/02/2018</a:t>
            </a:fld>
            <a:endParaRPr lang="en-GB">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7880" y="212726"/>
            <a:ext cx="1068462" cy="105727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880" y="6131525"/>
            <a:ext cx="1080449" cy="602891"/>
          </a:xfrm>
          <a:prstGeom prst="rect">
            <a:avLst/>
          </a:prstGeom>
        </p:spPr>
      </p:pic>
      <p:sp>
        <p:nvSpPr>
          <p:cNvPr id="19" name="Rectangle 18"/>
          <p:cNvSpPr/>
          <p:nvPr userDrawn="1"/>
        </p:nvSpPr>
        <p:spPr>
          <a:xfrm>
            <a:off x="628650" y="5652249"/>
            <a:ext cx="123526" cy="123526"/>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Rectangle 19"/>
          <p:cNvSpPr/>
          <p:nvPr userDrawn="1"/>
        </p:nvSpPr>
        <p:spPr>
          <a:xfrm>
            <a:off x="3306126" y="1748667"/>
            <a:ext cx="183189" cy="183188"/>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Rectangle 24"/>
          <p:cNvSpPr/>
          <p:nvPr userDrawn="1"/>
        </p:nvSpPr>
        <p:spPr>
          <a:xfrm>
            <a:off x="6169335" y="5358797"/>
            <a:ext cx="234297" cy="234297"/>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Title 1"/>
          <p:cNvSpPr>
            <a:spLocks noGrp="1"/>
          </p:cNvSpPr>
          <p:nvPr>
            <p:ph type="title" hasCustomPrompt="1"/>
          </p:nvPr>
        </p:nvSpPr>
        <p:spPr>
          <a:xfrm>
            <a:off x="628650" y="212726"/>
            <a:ext cx="6822017" cy="1057274"/>
          </a:xfrm>
          <a:solidFill>
            <a:srgbClr val="EFEFF0"/>
          </a:solidFill>
        </p:spPr>
        <p:txBody>
          <a:bodyPr anchor="b">
            <a:normAutofit/>
          </a:bodyPr>
          <a:lstStyle>
            <a:lvl1pPr>
              <a:lnSpc>
                <a:spcPts val="2800"/>
              </a:lnSpc>
              <a:spcBef>
                <a:spcPts val="300"/>
              </a:spcBef>
              <a:defRPr sz="3200" b="0" kern="0" baseline="30000">
                <a:latin typeface="Gotham Bold" pitchFamily="50" charset="0"/>
              </a:defRPr>
            </a:lvl1pPr>
          </a:lstStyle>
          <a:p>
            <a:r>
              <a:rPr lang="en-US" dirty="0" smtClean="0"/>
              <a:t>Click to edit Master title text</a:t>
            </a:r>
            <a:br>
              <a:rPr lang="en-US" dirty="0" smtClean="0"/>
            </a:br>
            <a:r>
              <a:rPr lang="en-US" dirty="0" smtClean="0"/>
              <a:t>Click to edit Master title text</a:t>
            </a:r>
            <a:endParaRPr lang="en-GB" dirty="0"/>
          </a:p>
        </p:txBody>
      </p:sp>
      <p:sp>
        <p:nvSpPr>
          <p:cNvPr id="16" name="Text Placeholder 17"/>
          <p:cNvSpPr>
            <a:spLocks noGrp="1"/>
          </p:cNvSpPr>
          <p:nvPr>
            <p:ph type="body" sz="quarter" idx="16" hasCustomPrompt="1"/>
          </p:nvPr>
        </p:nvSpPr>
        <p:spPr>
          <a:xfrm>
            <a:off x="740790" y="6361147"/>
            <a:ext cx="3968750" cy="422275"/>
          </a:xfrm>
        </p:spPr>
        <p:txBody>
          <a:bodyPr/>
          <a:lstStyle>
            <a:lvl1pPr marL="0" indent="0" algn="l">
              <a:buNone/>
              <a:defRPr sz="1800">
                <a:solidFill>
                  <a:srgbClr val="CD1719"/>
                </a:solidFill>
                <a:latin typeface="Bauer Bodoni Std" panose="02070603080706020303" pitchFamily="18" charset="0"/>
              </a:defRPr>
            </a:lvl1pPr>
            <a:lvl2pPr algn="l">
              <a:defRPr>
                <a:solidFill>
                  <a:srgbClr val="CD1719"/>
                </a:solidFill>
                <a:latin typeface="Bauer Bodoni Std" panose="02070603080706020303" pitchFamily="18" charset="0"/>
              </a:defRPr>
            </a:lvl2pPr>
            <a:lvl3pPr algn="l">
              <a:defRPr>
                <a:solidFill>
                  <a:srgbClr val="CD1719"/>
                </a:solidFill>
                <a:latin typeface="Bauer Bodoni Std" panose="02070603080706020303" pitchFamily="18" charset="0"/>
              </a:defRPr>
            </a:lvl3pPr>
            <a:lvl4pPr algn="l">
              <a:defRPr>
                <a:solidFill>
                  <a:srgbClr val="CD1719"/>
                </a:solidFill>
                <a:latin typeface="Bauer Bodoni Std" panose="02070603080706020303" pitchFamily="18" charset="0"/>
              </a:defRPr>
            </a:lvl4pPr>
            <a:lvl5pPr algn="l">
              <a:defRPr>
                <a:solidFill>
                  <a:srgbClr val="CD1719"/>
                </a:solidFill>
                <a:latin typeface="Bauer Bodoni Std" panose="02070603080706020303" pitchFamily="18" charset="0"/>
              </a:defRPr>
            </a:lvl5pPr>
          </a:lstStyle>
          <a:p>
            <a:pPr lvl="0"/>
            <a:r>
              <a:rPr lang="en-US" dirty="0" err="1" smtClean="0"/>
              <a:t>boolean</a:t>
            </a:r>
            <a:endParaRPr lang="en-GB" dirty="0"/>
          </a:p>
        </p:txBody>
      </p:sp>
      <p:sp>
        <p:nvSpPr>
          <p:cNvPr id="18" name="Picture Placeholder 4"/>
          <p:cNvSpPr>
            <a:spLocks noGrp="1"/>
          </p:cNvSpPr>
          <p:nvPr>
            <p:ph type="pic" sz="quarter" idx="17"/>
          </p:nvPr>
        </p:nvSpPr>
        <p:spPr>
          <a:xfrm>
            <a:off x="628650" y="1746932"/>
            <a:ext cx="2449528" cy="3828907"/>
          </a:xfrm>
        </p:spPr>
        <p:txBody>
          <a:bodyPr/>
          <a:lstStyle/>
          <a:p>
            <a:endParaRPr lang="en-GB"/>
          </a:p>
        </p:txBody>
      </p:sp>
      <p:sp>
        <p:nvSpPr>
          <p:cNvPr id="21" name="Picture Placeholder 4"/>
          <p:cNvSpPr>
            <a:spLocks noGrp="1"/>
          </p:cNvSpPr>
          <p:nvPr>
            <p:ph type="pic" sz="quarter" idx="18"/>
          </p:nvPr>
        </p:nvSpPr>
        <p:spPr>
          <a:xfrm>
            <a:off x="6468801" y="1746932"/>
            <a:ext cx="2449528" cy="3828907"/>
          </a:xfrm>
        </p:spPr>
        <p:txBody>
          <a:bodyPr/>
          <a:lstStyle/>
          <a:p>
            <a:endParaRPr lang="en-GB"/>
          </a:p>
        </p:txBody>
      </p:sp>
      <p:sp>
        <p:nvSpPr>
          <p:cNvPr id="24" name="Picture Placeholder 4"/>
          <p:cNvSpPr>
            <a:spLocks noGrp="1"/>
          </p:cNvSpPr>
          <p:nvPr>
            <p:ph type="pic" sz="quarter" idx="19"/>
          </p:nvPr>
        </p:nvSpPr>
        <p:spPr>
          <a:xfrm>
            <a:off x="3554484" y="1746932"/>
            <a:ext cx="2449528" cy="1876161"/>
          </a:xfrm>
        </p:spPr>
        <p:txBody>
          <a:bodyPr/>
          <a:lstStyle/>
          <a:p>
            <a:endParaRPr lang="en-GB"/>
          </a:p>
        </p:txBody>
      </p:sp>
      <p:sp>
        <p:nvSpPr>
          <p:cNvPr id="27" name="Picture Placeholder 4"/>
          <p:cNvSpPr>
            <a:spLocks noGrp="1"/>
          </p:cNvSpPr>
          <p:nvPr>
            <p:ph type="pic" sz="quarter" idx="20"/>
          </p:nvPr>
        </p:nvSpPr>
        <p:spPr>
          <a:xfrm>
            <a:off x="3554484" y="3803197"/>
            <a:ext cx="2449528" cy="1772644"/>
          </a:xfrm>
        </p:spPr>
        <p:txBody>
          <a:bodyPr/>
          <a:lstStyle/>
          <a:p>
            <a:endParaRPr lang="en-GB"/>
          </a:p>
        </p:txBody>
      </p:sp>
      <p:sp>
        <p:nvSpPr>
          <p:cNvPr id="28" name="Rectangle 27"/>
          <p:cNvSpPr/>
          <p:nvPr userDrawn="1"/>
        </p:nvSpPr>
        <p:spPr>
          <a:xfrm>
            <a:off x="6056635" y="3803197"/>
            <a:ext cx="171672" cy="171672"/>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51847635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Bullets P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006123" y="6356351"/>
            <a:ext cx="1192810" cy="365125"/>
          </a:xfrm>
        </p:spPr>
        <p:txBody>
          <a:bodyPr/>
          <a:lstStyle/>
          <a:p>
            <a:fld id="{CA3BA40F-6C93-4FF2-9E19-FC4F57CB2273}" type="datetimeFigureOut">
              <a:rPr lang="en-GB" smtClean="0">
                <a:solidFill>
                  <a:prstClr val="black">
                    <a:tint val="75000"/>
                  </a:prstClr>
                </a:solidFill>
              </a:rPr>
              <a:pPr/>
              <a:t>08/02/2018</a:t>
            </a:fld>
            <a:endParaRPr lang="en-GB">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7880" y="212726"/>
            <a:ext cx="1068462" cy="105727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880" y="6131525"/>
            <a:ext cx="1080449" cy="602891"/>
          </a:xfrm>
          <a:prstGeom prst="rect">
            <a:avLst/>
          </a:prstGeom>
        </p:spPr>
      </p:pic>
      <p:sp>
        <p:nvSpPr>
          <p:cNvPr id="19" name="Rectangle 18"/>
          <p:cNvSpPr/>
          <p:nvPr userDrawn="1"/>
        </p:nvSpPr>
        <p:spPr>
          <a:xfrm>
            <a:off x="628650" y="5501217"/>
            <a:ext cx="123526" cy="135879"/>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userDrawn="1"/>
        </p:nvSpPr>
        <p:spPr>
          <a:xfrm rot="5400000">
            <a:off x="6192286" y="3260738"/>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17" name="Title 1"/>
          <p:cNvSpPr>
            <a:spLocks noGrp="1"/>
          </p:cNvSpPr>
          <p:nvPr>
            <p:ph type="title" hasCustomPrompt="1"/>
          </p:nvPr>
        </p:nvSpPr>
        <p:spPr>
          <a:xfrm>
            <a:off x="628650" y="212726"/>
            <a:ext cx="6822017" cy="1057274"/>
          </a:xfrm>
          <a:solidFill>
            <a:srgbClr val="EFEFF0"/>
          </a:solidFill>
        </p:spPr>
        <p:txBody>
          <a:bodyPr anchor="b">
            <a:normAutofit/>
          </a:bodyPr>
          <a:lstStyle>
            <a:lvl1pPr>
              <a:lnSpc>
                <a:spcPts val="2800"/>
              </a:lnSpc>
              <a:spcBef>
                <a:spcPts val="300"/>
              </a:spcBef>
              <a:defRPr sz="3200" b="0" kern="0" baseline="30000">
                <a:latin typeface="Gotham Bold" pitchFamily="50" charset="0"/>
              </a:defRPr>
            </a:lvl1pPr>
          </a:lstStyle>
          <a:p>
            <a:r>
              <a:rPr lang="en-US" dirty="0" smtClean="0"/>
              <a:t>Click to edit Master title text</a:t>
            </a:r>
            <a:br>
              <a:rPr lang="en-US" dirty="0" smtClean="0"/>
            </a:br>
            <a:r>
              <a:rPr lang="en-US" dirty="0" smtClean="0"/>
              <a:t>Click to edit Master title text</a:t>
            </a:r>
            <a:endParaRPr lang="en-GB" dirty="0"/>
          </a:p>
        </p:txBody>
      </p:sp>
      <p:sp>
        <p:nvSpPr>
          <p:cNvPr id="18" name="TextBox 17"/>
          <p:cNvSpPr txBox="1"/>
          <p:nvPr userDrawn="1"/>
        </p:nvSpPr>
        <p:spPr>
          <a:xfrm>
            <a:off x="602772" y="6314604"/>
            <a:ext cx="508958" cy="415498"/>
          </a:xfrm>
          <a:prstGeom prst="rect">
            <a:avLst/>
          </a:prstGeom>
          <a:noFill/>
        </p:spPr>
        <p:txBody>
          <a:bodyPr wrap="square" rtlCol="0">
            <a:spAutoFit/>
          </a:bodyPr>
          <a:lstStyle/>
          <a:p>
            <a:r>
              <a:rPr lang="en-GB" sz="2100" b="1" dirty="0" smtClean="0">
                <a:solidFill>
                  <a:srgbClr val="CD1719"/>
                </a:solidFill>
                <a:latin typeface="Helvetica" pitchFamily="34" charset="0"/>
              </a:rPr>
              <a:t>*</a:t>
            </a:r>
            <a:endParaRPr lang="en-GB" sz="2100" b="1" dirty="0">
              <a:solidFill>
                <a:srgbClr val="CD1719"/>
              </a:solidFill>
              <a:latin typeface="Helvetica" pitchFamily="34" charset="0"/>
            </a:endParaRPr>
          </a:p>
        </p:txBody>
      </p:sp>
      <p:sp>
        <p:nvSpPr>
          <p:cNvPr id="21" name="Text Placeholder 17"/>
          <p:cNvSpPr>
            <a:spLocks noGrp="1"/>
          </p:cNvSpPr>
          <p:nvPr>
            <p:ph type="body" sz="quarter" idx="16" hasCustomPrompt="1"/>
          </p:nvPr>
        </p:nvSpPr>
        <p:spPr>
          <a:xfrm>
            <a:off x="740790" y="6361147"/>
            <a:ext cx="3968750" cy="422275"/>
          </a:xfrm>
        </p:spPr>
        <p:txBody>
          <a:bodyPr/>
          <a:lstStyle>
            <a:lvl1pPr marL="0" indent="0" algn="l">
              <a:buNone/>
              <a:defRPr sz="1800">
                <a:solidFill>
                  <a:srgbClr val="CD1719"/>
                </a:solidFill>
                <a:latin typeface="Bauer Bodoni Std" panose="02070603080706020303" pitchFamily="18" charset="0"/>
              </a:defRPr>
            </a:lvl1pPr>
            <a:lvl2pPr algn="l">
              <a:defRPr>
                <a:solidFill>
                  <a:srgbClr val="CD1719"/>
                </a:solidFill>
                <a:latin typeface="Bauer Bodoni Std" panose="02070603080706020303" pitchFamily="18" charset="0"/>
              </a:defRPr>
            </a:lvl2pPr>
            <a:lvl3pPr algn="l">
              <a:defRPr>
                <a:solidFill>
                  <a:srgbClr val="CD1719"/>
                </a:solidFill>
                <a:latin typeface="Bauer Bodoni Std" panose="02070603080706020303" pitchFamily="18" charset="0"/>
              </a:defRPr>
            </a:lvl3pPr>
            <a:lvl4pPr algn="l">
              <a:defRPr>
                <a:solidFill>
                  <a:srgbClr val="CD1719"/>
                </a:solidFill>
                <a:latin typeface="Bauer Bodoni Std" panose="02070603080706020303" pitchFamily="18" charset="0"/>
              </a:defRPr>
            </a:lvl4pPr>
            <a:lvl5pPr algn="l">
              <a:defRPr>
                <a:solidFill>
                  <a:srgbClr val="CD1719"/>
                </a:solidFill>
                <a:latin typeface="Bauer Bodoni Std" panose="02070603080706020303" pitchFamily="18" charset="0"/>
              </a:defRPr>
            </a:lvl5pPr>
          </a:lstStyle>
          <a:p>
            <a:pPr lvl="0"/>
            <a:r>
              <a:rPr lang="en-US" dirty="0" err="1" smtClean="0"/>
              <a:t>boolean</a:t>
            </a:r>
            <a:endParaRPr lang="en-GB" dirty="0"/>
          </a:p>
        </p:txBody>
      </p:sp>
      <p:sp>
        <p:nvSpPr>
          <p:cNvPr id="22" name="Picture Placeholder 4"/>
          <p:cNvSpPr>
            <a:spLocks noGrp="1"/>
          </p:cNvSpPr>
          <p:nvPr>
            <p:ph type="pic" sz="quarter" idx="17"/>
          </p:nvPr>
        </p:nvSpPr>
        <p:spPr>
          <a:xfrm>
            <a:off x="628650" y="1746932"/>
            <a:ext cx="2449528" cy="3828907"/>
          </a:xfrm>
        </p:spPr>
        <p:txBody>
          <a:bodyPr/>
          <a:lstStyle/>
          <a:p>
            <a:endParaRPr lang="en-GB" dirty="0"/>
          </a:p>
        </p:txBody>
      </p:sp>
      <p:sp>
        <p:nvSpPr>
          <p:cNvPr id="23" name="Text Placeholder 7"/>
          <p:cNvSpPr>
            <a:spLocks noGrp="1"/>
          </p:cNvSpPr>
          <p:nvPr>
            <p:ph type="body" sz="quarter" idx="13"/>
          </p:nvPr>
        </p:nvSpPr>
        <p:spPr>
          <a:xfrm>
            <a:off x="3214860" y="1622408"/>
            <a:ext cx="4273060" cy="4364371"/>
          </a:xfrm>
        </p:spPr>
        <p:txBody>
          <a:bodyPr>
            <a:normAutofit/>
          </a:bodyPr>
          <a:lstStyle>
            <a:lvl1pPr marL="171450" indent="-171450">
              <a:lnSpc>
                <a:spcPts val="3000"/>
              </a:lnSpc>
              <a:spcAft>
                <a:spcPts val="1200"/>
              </a:spcAft>
              <a:buClr>
                <a:srgbClr val="CD1719"/>
              </a:buClr>
              <a:buFont typeface="Wingdings" panose="05000000000000000000" pitchFamily="2" charset="2"/>
              <a:buChar char="§"/>
              <a:defRPr sz="1600" kern="0" spc="0" baseline="0">
                <a:latin typeface="Gotham Book"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27434909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amp; Text P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006123" y="6356351"/>
            <a:ext cx="1192810" cy="365125"/>
          </a:xfrm>
        </p:spPr>
        <p:txBody>
          <a:bodyPr/>
          <a:lstStyle/>
          <a:p>
            <a:fld id="{CA3BA40F-6C93-4FF2-9E19-FC4F57CB2273}" type="datetimeFigureOut">
              <a:rPr lang="en-GB" smtClean="0">
                <a:solidFill>
                  <a:prstClr val="black">
                    <a:tint val="75000"/>
                  </a:prstClr>
                </a:solidFill>
              </a:rPr>
              <a:pPr/>
              <a:t>08/02/2018</a:t>
            </a:fld>
            <a:endParaRPr lang="en-GB">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7880" y="212726"/>
            <a:ext cx="1068462" cy="105727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880" y="6131525"/>
            <a:ext cx="1080449" cy="602891"/>
          </a:xfrm>
          <a:prstGeom prst="rect">
            <a:avLst/>
          </a:prstGeom>
        </p:spPr>
      </p:pic>
      <p:sp>
        <p:nvSpPr>
          <p:cNvPr id="19" name="Rectangle 18"/>
          <p:cNvSpPr/>
          <p:nvPr userDrawn="1"/>
        </p:nvSpPr>
        <p:spPr>
          <a:xfrm>
            <a:off x="628650" y="5501217"/>
            <a:ext cx="123526" cy="135879"/>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userDrawn="1"/>
        </p:nvSpPr>
        <p:spPr>
          <a:xfrm rot="5400000">
            <a:off x="6192286" y="3260738"/>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17" name="Title 1"/>
          <p:cNvSpPr>
            <a:spLocks noGrp="1"/>
          </p:cNvSpPr>
          <p:nvPr>
            <p:ph type="title" hasCustomPrompt="1"/>
          </p:nvPr>
        </p:nvSpPr>
        <p:spPr>
          <a:xfrm>
            <a:off x="628650" y="212726"/>
            <a:ext cx="6822017" cy="1057274"/>
          </a:xfrm>
          <a:solidFill>
            <a:srgbClr val="EFEFF0"/>
          </a:solidFill>
        </p:spPr>
        <p:txBody>
          <a:bodyPr anchor="b">
            <a:normAutofit/>
          </a:bodyPr>
          <a:lstStyle>
            <a:lvl1pPr>
              <a:lnSpc>
                <a:spcPts val="2800"/>
              </a:lnSpc>
              <a:spcBef>
                <a:spcPts val="300"/>
              </a:spcBef>
              <a:defRPr sz="3200" b="0" kern="0" baseline="30000">
                <a:latin typeface="Gotham Bold" pitchFamily="50" charset="0"/>
              </a:defRPr>
            </a:lvl1pPr>
          </a:lstStyle>
          <a:p>
            <a:r>
              <a:rPr lang="en-US" dirty="0" smtClean="0"/>
              <a:t>Click to edit Master title style</a:t>
            </a:r>
            <a:br>
              <a:rPr lang="en-US" dirty="0" smtClean="0"/>
            </a:br>
            <a:r>
              <a:rPr lang="en-US" dirty="0" smtClean="0"/>
              <a:t>Click to edit Master title style</a:t>
            </a:r>
            <a:endParaRPr lang="en-GB" dirty="0"/>
          </a:p>
        </p:txBody>
      </p:sp>
      <p:sp>
        <p:nvSpPr>
          <p:cNvPr id="18" name="TextBox 17"/>
          <p:cNvSpPr txBox="1"/>
          <p:nvPr userDrawn="1"/>
        </p:nvSpPr>
        <p:spPr>
          <a:xfrm>
            <a:off x="602772" y="6314604"/>
            <a:ext cx="508958" cy="415498"/>
          </a:xfrm>
          <a:prstGeom prst="rect">
            <a:avLst/>
          </a:prstGeom>
          <a:noFill/>
        </p:spPr>
        <p:txBody>
          <a:bodyPr wrap="square" rtlCol="0">
            <a:spAutoFit/>
          </a:bodyPr>
          <a:lstStyle/>
          <a:p>
            <a:r>
              <a:rPr lang="en-GB" sz="2100" b="1" dirty="0" smtClean="0">
                <a:solidFill>
                  <a:srgbClr val="CD1719"/>
                </a:solidFill>
                <a:latin typeface="Helvetica" pitchFamily="34" charset="0"/>
              </a:rPr>
              <a:t>*</a:t>
            </a:r>
            <a:endParaRPr lang="en-GB" sz="2100" b="1" dirty="0">
              <a:solidFill>
                <a:srgbClr val="CD1719"/>
              </a:solidFill>
              <a:latin typeface="Helvetica" pitchFamily="34" charset="0"/>
            </a:endParaRPr>
          </a:p>
        </p:txBody>
      </p:sp>
      <p:sp>
        <p:nvSpPr>
          <p:cNvPr id="21" name="Text Placeholder 17"/>
          <p:cNvSpPr>
            <a:spLocks noGrp="1"/>
          </p:cNvSpPr>
          <p:nvPr>
            <p:ph type="body" sz="quarter" idx="16" hasCustomPrompt="1"/>
          </p:nvPr>
        </p:nvSpPr>
        <p:spPr>
          <a:xfrm>
            <a:off x="740790" y="6361147"/>
            <a:ext cx="3968750" cy="422275"/>
          </a:xfrm>
        </p:spPr>
        <p:txBody>
          <a:bodyPr/>
          <a:lstStyle>
            <a:lvl1pPr marL="0" indent="0" algn="l">
              <a:buNone/>
              <a:defRPr sz="1800">
                <a:solidFill>
                  <a:srgbClr val="CD1719"/>
                </a:solidFill>
                <a:latin typeface="Bauer Bodoni Std" panose="02070603080706020303" pitchFamily="18" charset="0"/>
              </a:defRPr>
            </a:lvl1pPr>
            <a:lvl2pPr algn="l">
              <a:defRPr>
                <a:solidFill>
                  <a:srgbClr val="CD1719"/>
                </a:solidFill>
                <a:latin typeface="Bauer Bodoni Std" panose="02070603080706020303" pitchFamily="18" charset="0"/>
              </a:defRPr>
            </a:lvl2pPr>
            <a:lvl3pPr algn="l">
              <a:defRPr>
                <a:solidFill>
                  <a:srgbClr val="CD1719"/>
                </a:solidFill>
                <a:latin typeface="Bauer Bodoni Std" panose="02070603080706020303" pitchFamily="18" charset="0"/>
              </a:defRPr>
            </a:lvl3pPr>
            <a:lvl4pPr algn="l">
              <a:defRPr>
                <a:solidFill>
                  <a:srgbClr val="CD1719"/>
                </a:solidFill>
                <a:latin typeface="Bauer Bodoni Std" panose="02070603080706020303" pitchFamily="18" charset="0"/>
              </a:defRPr>
            </a:lvl4pPr>
            <a:lvl5pPr algn="l">
              <a:defRPr>
                <a:solidFill>
                  <a:srgbClr val="CD1719"/>
                </a:solidFill>
                <a:latin typeface="Bauer Bodoni Std" panose="02070603080706020303" pitchFamily="18" charset="0"/>
              </a:defRPr>
            </a:lvl5pPr>
          </a:lstStyle>
          <a:p>
            <a:pPr lvl="0"/>
            <a:r>
              <a:rPr lang="en-US" dirty="0" err="1" smtClean="0"/>
              <a:t>boolean</a:t>
            </a:r>
            <a:endParaRPr lang="en-GB" dirty="0"/>
          </a:p>
        </p:txBody>
      </p:sp>
      <p:sp>
        <p:nvSpPr>
          <p:cNvPr id="22" name="Picture Placeholder 4"/>
          <p:cNvSpPr>
            <a:spLocks noGrp="1"/>
          </p:cNvSpPr>
          <p:nvPr>
            <p:ph type="pic" sz="quarter" idx="17"/>
          </p:nvPr>
        </p:nvSpPr>
        <p:spPr>
          <a:xfrm>
            <a:off x="628650" y="1746932"/>
            <a:ext cx="2449528" cy="3828907"/>
          </a:xfrm>
        </p:spPr>
        <p:txBody>
          <a:bodyPr/>
          <a:lstStyle/>
          <a:p>
            <a:endParaRPr lang="en-GB" dirty="0"/>
          </a:p>
        </p:txBody>
      </p:sp>
      <p:sp>
        <p:nvSpPr>
          <p:cNvPr id="14" name="Text Placeholder 7"/>
          <p:cNvSpPr>
            <a:spLocks noGrp="1"/>
          </p:cNvSpPr>
          <p:nvPr>
            <p:ph type="body" sz="quarter" idx="18" hasCustomPrompt="1"/>
          </p:nvPr>
        </p:nvSpPr>
        <p:spPr>
          <a:xfrm>
            <a:off x="3210560" y="1609963"/>
            <a:ext cx="4260426" cy="4376817"/>
          </a:xfrm>
        </p:spPr>
        <p:txBody>
          <a:bodyPr>
            <a:normAutofit/>
          </a:bodyPr>
          <a:lstStyle>
            <a:lvl1pPr marL="0" indent="0">
              <a:lnSpc>
                <a:spcPts val="2600"/>
              </a:lnSpc>
              <a:spcAft>
                <a:spcPts val="1000"/>
              </a:spcAft>
              <a:buNone/>
              <a:defRPr sz="1600" kern="0" baseline="0">
                <a:latin typeface="Gotham Book" pitchFamily="50" charset="0"/>
              </a:defRPr>
            </a:lvl1pPr>
            <a:lvl2pPr marL="342900" indent="0">
              <a:lnSpc>
                <a:spcPts val="3000"/>
              </a:lnSpc>
              <a:spcAft>
                <a:spcPts val="1600"/>
              </a:spcAft>
              <a:buNone/>
              <a:defRPr sz="1600"/>
            </a:lvl2pPr>
            <a:lvl3pPr marL="685800" indent="0">
              <a:lnSpc>
                <a:spcPts val="3000"/>
              </a:lnSpc>
              <a:spcAft>
                <a:spcPts val="1600"/>
              </a:spcAft>
              <a:buNone/>
              <a:defRPr sz="1600"/>
            </a:lvl3pPr>
            <a:lvl4pPr marL="1028700" indent="0">
              <a:lnSpc>
                <a:spcPts val="3000"/>
              </a:lnSpc>
              <a:spcAft>
                <a:spcPts val="1600"/>
              </a:spcAft>
              <a:buNone/>
              <a:defRPr sz="1600"/>
            </a:lvl4pPr>
            <a:lvl5pPr marL="1371600" indent="0">
              <a:lnSpc>
                <a:spcPts val="3000"/>
              </a:lnSpc>
              <a:spcAft>
                <a:spcPts val="1600"/>
              </a:spcAft>
              <a:buNone/>
              <a:defRPr sz="1600"/>
            </a:lvl5pPr>
          </a:lstStyle>
          <a:p>
            <a:pPr lvl="0"/>
            <a:r>
              <a:rPr lang="en-US" dirty="0" smtClean="0"/>
              <a:t>Click to edit body text</a:t>
            </a:r>
            <a:endParaRPr lang="en-GB" dirty="0"/>
          </a:p>
        </p:txBody>
      </p:sp>
    </p:spTree>
    <p:extLst>
      <p:ext uri="{BB962C8B-B14F-4D97-AF65-F5344CB8AC3E}">
        <p14:creationId xmlns:p14="http://schemas.microsoft.com/office/powerpoint/2010/main" val="3072229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P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006123" y="6356351"/>
            <a:ext cx="1192810" cy="365125"/>
          </a:xfrm>
        </p:spPr>
        <p:txBody>
          <a:bodyPr/>
          <a:lstStyle/>
          <a:p>
            <a:fld id="{CA3BA40F-6C93-4FF2-9E19-FC4F57CB2273}" type="datetimeFigureOut">
              <a:rPr lang="en-GB" smtClean="0">
                <a:solidFill>
                  <a:prstClr val="black">
                    <a:tint val="75000"/>
                  </a:prstClr>
                </a:solidFill>
              </a:rPr>
              <a:pPr/>
              <a:t>08/02/2018</a:t>
            </a:fld>
            <a:endParaRPr lang="en-GB">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7880" y="212726"/>
            <a:ext cx="1068462" cy="105727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880" y="6131525"/>
            <a:ext cx="1080449" cy="602891"/>
          </a:xfrm>
          <a:prstGeom prst="rect">
            <a:avLst/>
          </a:prstGeom>
        </p:spPr>
      </p:pic>
      <p:sp>
        <p:nvSpPr>
          <p:cNvPr id="9" name="Title 1"/>
          <p:cNvSpPr>
            <a:spLocks noGrp="1"/>
          </p:cNvSpPr>
          <p:nvPr>
            <p:ph type="title" hasCustomPrompt="1"/>
          </p:nvPr>
        </p:nvSpPr>
        <p:spPr>
          <a:xfrm>
            <a:off x="628650" y="212726"/>
            <a:ext cx="6822017" cy="1057274"/>
          </a:xfrm>
          <a:solidFill>
            <a:srgbClr val="EFEFF0"/>
          </a:solidFill>
        </p:spPr>
        <p:txBody>
          <a:bodyPr anchor="b">
            <a:normAutofit/>
          </a:bodyPr>
          <a:lstStyle>
            <a:lvl1pPr>
              <a:lnSpc>
                <a:spcPts val="2800"/>
              </a:lnSpc>
              <a:spcBef>
                <a:spcPts val="300"/>
              </a:spcBef>
              <a:defRPr sz="3200" b="0" kern="0" baseline="30000">
                <a:latin typeface="Gotham Bold" pitchFamily="50" charset="0"/>
              </a:defRPr>
            </a:lvl1pPr>
          </a:lstStyle>
          <a:p>
            <a:r>
              <a:rPr lang="en-US" dirty="0" smtClean="0"/>
              <a:t>Click to edit Master title style</a:t>
            </a:r>
            <a:br>
              <a:rPr lang="en-US" dirty="0" smtClean="0"/>
            </a:br>
            <a:r>
              <a:rPr lang="en-US" dirty="0" smtClean="0"/>
              <a:t>Click to edit Master title style</a:t>
            </a:r>
            <a:endParaRPr lang="en-GB" dirty="0"/>
          </a:p>
        </p:txBody>
      </p:sp>
      <p:sp>
        <p:nvSpPr>
          <p:cNvPr id="10" name="TextBox 9"/>
          <p:cNvSpPr txBox="1"/>
          <p:nvPr userDrawn="1"/>
        </p:nvSpPr>
        <p:spPr>
          <a:xfrm>
            <a:off x="602772" y="6314604"/>
            <a:ext cx="508958" cy="415498"/>
          </a:xfrm>
          <a:prstGeom prst="rect">
            <a:avLst/>
          </a:prstGeom>
          <a:noFill/>
        </p:spPr>
        <p:txBody>
          <a:bodyPr wrap="square" rtlCol="0">
            <a:spAutoFit/>
          </a:bodyPr>
          <a:lstStyle/>
          <a:p>
            <a:r>
              <a:rPr lang="en-GB" sz="2100" b="1" dirty="0" smtClean="0">
                <a:solidFill>
                  <a:srgbClr val="CD1719"/>
                </a:solidFill>
                <a:latin typeface="Helvetica" pitchFamily="34" charset="0"/>
              </a:rPr>
              <a:t>*</a:t>
            </a:r>
            <a:endParaRPr lang="en-GB" sz="2100" b="1" dirty="0">
              <a:solidFill>
                <a:srgbClr val="CD1719"/>
              </a:solidFill>
              <a:latin typeface="Helvetica" pitchFamily="34" charset="0"/>
            </a:endParaRPr>
          </a:p>
        </p:txBody>
      </p:sp>
      <p:sp>
        <p:nvSpPr>
          <p:cNvPr id="15" name="Text Placeholder 17"/>
          <p:cNvSpPr>
            <a:spLocks noGrp="1"/>
          </p:cNvSpPr>
          <p:nvPr>
            <p:ph type="body" sz="quarter" idx="16" hasCustomPrompt="1"/>
          </p:nvPr>
        </p:nvSpPr>
        <p:spPr>
          <a:xfrm>
            <a:off x="740790" y="6361147"/>
            <a:ext cx="3968750" cy="422275"/>
          </a:xfrm>
        </p:spPr>
        <p:txBody>
          <a:bodyPr/>
          <a:lstStyle>
            <a:lvl1pPr marL="0" indent="0" algn="l">
              <a:buNone/>
              <a:defRPr sz="1800">
                <a:solidFill>
                  <a:srgbClr val="CD1719"/>
                </a:solidFill>
                <a:latin typeface="Bauer Bodoni Std" panose="02070603080706020303" pitchFamily="18" charset="0"/>
              </a:defRPr>
            </a:lvl1pPr>
            <a:lvl2pPr algn="l">
              <a:defRPr>
                <a:solidFill>
                  <a:srgbClr val="CD1719"/>
                </a:solidFill>
                <a:latin typeface="Bauer Bodoni Std" panose="02070603080706020303" pitchFamily="18" charset="0"/>
              </a:defRPr>
            </a:lvl2pPr>
            <a:lvl3pPr algn="l">
              <a:defRPr>
                <a:solidFill>
                  <a:srgbClr val="CD1719"/>
                </a:solidFill>
                <a:latin typeface="Bauer Bodoni Std" panose="02070603080706020303" pitchFamily="18" charset="0"/>
              </a:defRPr>
            </a:lvl3pPr>
            <a:lvl4pPr algn="l">
              <a:defRPr>
                <a:solidFill>
                  <a:srgbClr val="CD1719"/>
                </a:solidFill>
                <a:latin typeface="Bauer Bodoni Std" panose="02070603080706020303" pitchFamily="18" charset="0"/>
              </a:defRPr>
            </a:lvl4pPr>
            <a:lvl5pPr algn="l">
              <a:defRPr>
                <a:solidFill>
                  <a:srgbClr val="CD1719"/>
                </a:solidFill>
                <a:latin typeface="Bauer Bodoni Std" panose="02070603080706020303" pitchFamily="18" charset="0"/>
              </a:defRPr>
            </a:lvl5pPr>
          </a:lstStyle>
          <a:p>
            <a:pPr lvl="0"/>
            <a:r>
              <a:rPr lang="en-US" dirty="0" err="1" smtClean="0"/>
              <a:t>boolean</a:t>
            </a:r>
            <a:endParaRPr lang="en-GB" dirty="0"/>
          </a:p>
        </p:txBody>
      </p:sp>
      <p:sp>
        <p:nvSpPr>
          <p:cNvPr id="7" name="Media Placeholder 6"/>
          <p:cNvSpPr>
            <a:spLocks noGrp="1"/>
          </p:cNvSpPr>
          <p:nvPr>
            <p:ph type="media" sz="quarter" idx="17"/>
          </p:nvPr>
        </p:nvSpPr>
        <p:spPr>
          <a:xfrm>
            <a:off x="1181321" y="1604468"/>
            <a:ext cx="7056438" cy="4192588"/>
          </a:xfrm>
          <a:effectLst>
            <a:outerShdw blurRad="50800" dist="38100" dir="2700000" algn="tl" rotWithShape="0">
              <a:prstClr val="black">
                <a:alpha val="40000"/>
              </a:prstClr>
            </a:outerShdw>
          </a:effectLst>
        </p:spPr>
        <p:txBody>
          <a:bodyPr/>
          <a:lstStyle/>
          <a:p>
            <a:endParaRPr lang="en-GB"/>
          </a:p>
        </p:txBody>
      </p:sp>
    </p:spTree>
    <p:extLst>
      <p:ext uri="{BB962C8B-B14F-4D97-AF65-F5344CB8AC3E}">
        <p14:creationId xmlns:p14="http://schemas.microsoft.com/office/powerpoint/2010/main" val="31313342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amp; Text P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006123" y="6356351"/>
            <a:ext cx="1192810" cy="365125"/>
          </a:xfrm>
        </p:spPr>
        <p:txBody>
          <a:bodyPr/>
          <a:lstStyle/>
          <a:p>
            <a:fld id="{CA3BA40F-6C93-4FF2-9E19-FC4F57CB2273}" type="datetimeFigureOut">
              <a:rPr lang="en-GB" smtClean="0">
                <a:solidFill>
                  <a:prstClr val="black">
                    <a:tint val="75000"/>
                  </a:prstClr>
                </a:solidFill>
              </a:rPr>
              <a:pPr/>
              <a:t>08/02/2018</a:t>
            </a:fld>
            <a:endParaRPr lang="en-GB">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7880" y="212726"/>
            <a:ext cx="1068462" cy="105727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880" y="6131525"/>
            <a:ext cx="1080449" cy="602891"/>
          </a:xfrm>
          <a:prstGeom prst="rect">
            <a:avLst/>
          </a:prstGeom>
        </p:spPr>
      </p:pic>
      <p:sp>
        <p:nvSpPr>
          <p:cNvPr id="9" name="Title 1"/>
          <p:cNvSpPr>
            <a:spLocks noGrp="1"/>
          </p:cNvSpPr>
          <p:nvPr>
            <p:ph type="title" hasCustomPrompt="1"/>
          </p:nvPr>
        </p:nvSpPr>
        <p:spPr>
          <a:xfrm>
            <a:off x="628650" y="212726"/>
            <a:ext cx="6822017" cy="1057274"/>
          </a:xfrm>
          <a:solidFill>
            <a:srgbClr val="EFEFF0"/>
          </a:solidFill>
        </p:spPr>
        <p:txBody>
          <a:bodyPr anchor="b">
            <a:normAutofit/>
          </a:bodyPr>
          <a:lstStyle>
            <a:lvl1pPr>
              <a:lnSpc>
                <a:spcPts val="2800"/>
              </a:lnSpc>
              <a:spcBef>
                <a:spcPts val="300"/>
              </a:spcBef>
              <a:defRPr sz="3200" b="0" kern="0" baseline="30000">
                <a:latin typeface="Gotham Bold" pitchFamily="50" charset="0"/>
              </a:defRPr>
            </a:lvl1pPr>
          </a:lstStyle>
          <a:p>
            <a:r>
              <a:rPr lang="en-US" dirty="0" smtClean="0"/>
              <a:t>Click to edit Master title style</a:t>
            </a:r>
            <a:br>
              <a:rPr lang="en-US" dirty="0" smtClean="0"/>
            </a:br>
            <a:r>
              <a:rPr lang="en-US" dirty="0" smtClean="0"/>
              <a:t>Click to edit Master title style</a:t>
            </a:r>
            <a:endParaRPr lang="en-GB" dirty="0"/>
          </a:p>
        </p:txBody>
      </p:sp>
      <p:sp>
        <p:nvSpPr>
          <p:cNvPr id="10" name="TextBox 9"/>
          <p:cNvSpPr txBox="1"/>
          <p:nvPr userDrawn="1"/>
        </p:nvSpPr>
        <p:spPr>
          <a:xfrm>
            <a:off x="602772" y="6314604"/>
            <a:ext cx="508958" cy="415498"/>
          </a:xfrm>
          <a:prstGeom prst="rect">
            <a:avLst/>
          </a:prstGeom>
          <a:noFill/>
        </p:spPr>
        <p:txBody>
          <a:bodyPr wrap="square" rtlCol="0">
            <a:spAutoFit/>
          </a:bodyPr>
          <a:lstStyle/>
          <a:p>
            <a:r>
              <a:rPr lang="en-GB" sz="2100" b="1" dirty="0" smtClean="0">
                <a:solidFill>
                  <a:srgbClr val="CD1719"/>
                </a:solidFill>
                <a:latin typeface="Helvetica" pitchFamily="34" charset="0"/>
              </a:rPr>
              <a:t>*</a:t>
            </a:r>
            <a:endParaRPr lang="en-GB" sz="2100" b="1" dirty="0">
              <a:solidFill>
                <a:srgbClr val="CD1719"/>
              </a:solidFill>
              <a:latin typeface="Helvetica" pitchFamily="34" charset="0"/>
            </a:endParaRPr>
          </a:p>
        </p:txBody>
      </p:sp>
      <p:sp>
        <p:nvSpPr>
          <p:cNvPr id="15" name="Text Placeholder 17"/>
          <p:cNvSpPr>
            <a:spLocks noGrp="1"/>
          </p:cNvSpPr>
          <p:nvPr>
            <p:ph type="body" sz="quarter" idx="16" hasCustomPrompt="1"/>
          </p:nvPr>
        </p:nvSpPr>
        <p:spPr>
          <a:xfrm>
            <a:off x="740790" y="6361147"/>
            <a:ext cx="3968750" cy="422275"/>
          </a:xfrm>
        </p:spPr>
        <p:txBody>
          <a:bodyPr/>
          <a:lstStyle>
            <a:lvl1pPr marL="0" indent="0" algn="l">
              <a:buNone/>
              <a:defRPr sz="1800">
                <a:solidFill>
                  <a:srgbClr val="CD1719"/>
                </a:solidFill>
                <a:latin typeface="Bauer Bodoni Std" panose="02070603080706020303" pitchFamily="18" charset="0"/>
              </a:defRPr>
            </a:lvl1pPr>
            <a:lvl2pPr algn="l">
              <a:defRPr>
                <a:solidFill>
                  <a:srgbClr val="CD1719"/>
                </a:solidFill>
                <a:latin typeface="Bauer Bodoni Std" panose="02070603080706020303" pitchFamily="18" charset="0"/>
              </a:defRPr>
            </a:lvl2pPr>
            <a:lvl3pPr algn="l">
              <a:defRPr>
                <a:solidFill>
                  <a:srgbClr val="CD1719"/>
                </a:solidFill>
                <a:latin typeface="Bauer Bodoni Std" panose="02070603080706020303" pitchFamily="18" charset="0"/>
              </a:defRPr>
            </a:lvl3pPr>
            <a:lvl4pPr algn="l">
              <a:defRPr>
                <a:solidFill>
                  <a:srgbClr val="CD1719"/>
                </a:solidFill>
                <a:latin typeface="Bauer Bodoni Std" panose="02070603080706020303" pitchFamily="18" charset="0"/>
              </a:defRPr>
            </a:lvl4pPr>
            <a:lvl5pPr algn="l">
              <a:defRPr>
                <a:solidFill>
                  <a:srgbClr val="CD1719"/>
                </a:solidFill>
                <a:latin typeface="Bauer Bodoni Std" panose="02070603080706020303" pitchFamily="18" charset="0"/>
              </a:defRPr>
            </a:lvl5pPr>
          </a:lstStyle>
          <a:p>
            <a:pPr lvl="0"/>
            <a:r>
              <a:rPr lang="en-US" dirty="0" err="1" smtClean="0"/>
              <a:t>boolean</a:t>
            </a:r>
            <a:endParaRPr lang="en-GB" dirty="0"/>
          </a:p>
        </p:txBody>
      </p:sp>
      <p:sp>
        <p:nvSpPr>
          <p:cNvPr id="7" name="Media Placeholder 6"/>
          <p:cNvSpPr>
            <a:spLocks noGrp="1"/>
          </p:cNvSpPr>
          <p:nvPr>
            <p:ph type="media" sz="quarter" idx="17"/>
          </p:nvPr>
        </p:nvSpPr>
        <p:spPr>
          <a:xfrm>
            <a:off x="1759789" y="1604468"/>
            <a:ext cx="4439144" cy="2199781"/>
          </a:xfrm>
          <a:effectLst>
            <a:outerShdw blurRad="50800" dist="38100" dir="2700000" algn="tl" rotWithShape="0">
              <a:prstClr val="black">
                <a:alpha val="40000"/>
              </a:prstClr>
            </a:outerShdw>
          </a:effectLst>
        </p:spPr>
        <p:txBody>
          <a:bodyPr/>
          <a:lstStyle/>
          <a:p>
            <a:endParaRPr lang="en-GB"/>
          </a:p>
        </p:txBody>
      </p:sp>
      <p:sp>
        <p:nvSpPr>
          <p:cNvPr id="11" name="Text Placeholder 7"/>
          <p:cNvSpPr>
            <a:spLocks noGrp="1"/>
          </p:cNvSpPr>
          <p:nvPr>
            <p:ph type="body" sz="quarter" idx="18" hasCustomPrompt="1"/>
          </p:nvPr>
        </p:nvSpPr>
        <p:spPr>
          <a:xfrm>
            <a:off x="939782" y="3874767"/>
            <a:ext cx="6269346" cy="2112013"/>
          </a:xfrm>
        </p:spPr>
        <p:txBody>
          <a:bodyPr>
            <a:normAutofit/>
          </a:bodyPr>
          <a:lstStyle>
            <a:lvl1pPr marL="0" indent="0">
              <a:lnSpc>
                <a:spcPts val="2600"/>
              </a:lnSpc>
              <a:spcAft>
                <a:spcPts val="1000"/>
              </a:spcAft>
              <a:buNone/>
              <a:defRPr sz="1600" kern="0" baseline="0"/>
            </a:lvl1pPr>
            <a:lvl2pPr marL="342900" indent="0">
              <a:lnSpc>
                <a:spcPts val="3000"/>
              </a:lnSpc>
              <a:spcAft>
                <a:spcPts val="1600"/>
              </a:spcAft>
              <a:buNone/>
              <a:defRPr sz="1600"/>
            </a:lvl2pPr>
            <a:lvl3pPr marL="685800" indent="0">
              <a:lnSpc>
                <a:spcPts val="3000"/>
              </a:lnSpc>
              <a:spcAft>
                <a:spcPts val="1600"/>
              </a:spcAft>
              <a:buNone/>
              <a:defRPr sz="1600"/>
            </a:lvl3pPr>
            <a:lvl4pPr marL="1028700" indent="0">
              <a:lnSpc>
                <a:spcPts val="3000"/>
              </a:lnSpc>
              <a:spcAft>
                <a:spcPts val="1600"/>
              </a:spcAft>
              <a:buNone/>
              <a:defRPr sz="1600"/>
            </a:lvl4pPr>
            <a:lvl5pPr marL="1371600" indent="0">
              <a:lnSpc>
                <a:spcPts val="3000"/>
              </a:lnSpc>
              <a:spcAft>
                <a:spcPts val="1600"/>
              </a:spcAft>
              <a:buNone/>
              <a:defRPr sz="1600"/>
            </a:lvl5pPr>
          </a:lstStyle>
          <a:p>
            <a:pPr lvl="0"/>
            <a:r>
              <a:rPr lang="en-US" dirty="0" smtClean="0"/>
              <a:t>Click to edit body text</a:t>
            </a:r>
            <a:endParaRPr lang="en-GB" dirty="0"/>
          </a:p>
        </p:txBody>
      </p:sp>
      <p:sp>
        <p:nvSpPr>
          <p:cNvPr id="14" name="Rectangle 13"/>
          <p:cNvSpPr/>
          <p:nvPr userDrawn="1"/>
        </p:nvSpPr>
        <p:spPr>
          <a:xfrm rot="5400000">
            <a:off x="6192286" y="3260738"/>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2253840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amp; Bullets P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006123" y="6356351"/>
            <a:ext cx="1192810" cy="365125"/>
          </a:xfrm>
        </p:spPr>
        <p:txBody>
          <a:bodyPr/>
          <a:lstStyle/>
          <a:p>
            <a:fld id="{CA3BA40F-6C93-4FF2-9E19-FC4F57CB2273}" type="datetimeFigureOut">
              <a:rPr lang="en-GB" smtClean="0">
                <a:solidFill>
                  <a:prstClr val="black">
                    <a:tint val="75000"/>
                  </a:prstClr>
                </a:solidFill>
              </a:rPr>
              <a:pPr/>
              <a:t>08/02/2018</a:t>
            </a:fld>
            <a:endParaRPr lang="en-GB">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7880" y="212726"/>
            <a:ext cx="1068462" cy="105727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880" y="6131525"/>
            <a:ext cx="1080449" cy="602891"/>
          </a:xfrm>
          <a:prstGeom prst="rect">
            <a:avLst/>
          </a:prstGeom>
        </p:spPr>
      </p:pic>
      <p:sp>
        <p:nvSpPr>
          <p:cNvPr id="9" name="Title 1"/>
          <p:cNvSpPr>
            <a:spLocks noGrp="1"/>
          </p:cNvSpPr>
          <p:nvPr>
            <p:ph type="title" hasCustomPrompt="1"/>
          </p:nvPr>
        </p:nvSpPr>
        <p:spPr>
          <a:xfrm>
            <a:off x="628650" y="212726"/>
            <a:ext cx="6822017" cy="1057274"/>
          </a:xfrm>
          <a:solidFill>
            <a:srgbClr val="EFEFF0"/>
          </a:solidFill>
        </p:spPr>
        <p:txBody>
          <a:bodyPr anchor="b">
            <a:normAutofit/>
          </a:bodyPr>
          <a:lstStyle>
            <a:lvl1pPr>
              <a:lnSpc>
                <a:spcPts val="2800"/>
              </a:lnSpc>
              <a:spcBef>
                <a:spcPts val="300"/>
              </a:spcBef>
              <a:defRPr sz="3200" b="0" kern="0" baseline="30000">
                <a:latin typeface="Gotham Bold" pitchFamily="50" charset="0"/>
              </a:defRPr>
            </a:lvl1pPr>
          </a:lstStyle>
          <a:p>
            <a:r>
              <a:rPr lang="en-US" dirty="0" smtClean="0"/>
              <a:t>Click to edit Master title style</a:t>
            </a:r>
            <a:br>
              <a:rPr lang="en-US" dirty="0" smtClean="0"/>
            </a:br>
            <a:r>
              <a:rPr lang="en-US" dirty="0" smtClean="0"/>
              <a:t>Click to edit Master title style</a:t>
            </a:r>
            <a:endParaRPr lang="en-GB" dirty="0"/>
          </a:p>
        </p:txBody>
      </p:sp>
      <p:sp>
        <p:nvSpPr>
          <p:cNvPr id="10" name="TextBox 9"/>
          <p:cNvSpPr txBox="1"/>
          <p:nvPr userDrawn="1"/>
        </p:nvSpPr>
        <p:spPr>
          <a:xfrm>
            <a:off x="602772" y="6314604"/>
            <a:ext cx="508958" cy="415498"/>
          </a:xfrm>
          <a:prstGeom prst="rect">
            <a:avLst/>
          </a:prstGeom>
          <a:noFill/>
        </p:spPr>
        <p:txBody>
          <a:bodyPr wrap="square" rtlCol="0">
            <a:spAutoFit/>
          </a:bodyPr>
          <a:lstStyle/>
          <a:p>
            <a:r>
              <a:rPr lang="en-GB" sz="2100" b="1" dirty="0" smtClean="0">
                <a:solidFill>
                  <a:srgbClr val="CD1719"/>
                </a:solidFill>
                <a:latin typeface="Helvetica" pitchFamily="34" charset="0"/>
              </a:rPr>
              <a:t>*</a:t>
            </a:r>
            <a:endParaRPr lang="en-GB" sz="2100" b="1" dirty="0">
              <a:solidFill>
                <a:srgbClr val="CD1719"/>
              </a:solidFill>
              <a:latin typeface="Helvetica" pitchFamily="34" charset="0"/>
            </a:endParaRPr>
          </a:p>
        </p:txBody>
      </p:sp>
      <p:sp>
        <p:nvSpPr>
          <p:cNvPr id="15" name="Text Placeholder 17"/>
          <p:cNvSpPr>
            <a:spLocks noGrp="1"/>
          </p:cNvSpPr>
          <p:nvPr>
            <p:ph type="body" sz="quarter" idx="16" hasCustomPrompt="1"/>
          </p:nvPr>
        </p:nvSpPr>
        <p:spPr>
          <a:xfrm>
            <a:off x="740790" y="6361147"/>
            <a:ext cx="3968750" cy="422275"/>
          </a:xfrm>
        </p:spPr>
        <p:txBody>
          <a:bodyPr/>
          <a:lstStyle>
            <a:lvl1pPr marL="0" indent="0" algn="l">
              <a:buNone/>
              <a:defRPr sz="1800">
                <a:solidFill>
                  <a:srgbClr val="CD1719"/>
                </a:solidFill>
                <a:latin typeface="Bauer Bodoni Std" panose="02070603080706020303" pitchFamily="18" charset="0"/>
              </a:defRPr>
            </a:lvl1pPr>
            <a:lvl2pPr algn="l">
              <a:defRPr>
                <a:solidFill>
                  <a:srgbClr val="CD1719"/>
                </a:solidFill>
                <a:latin typeface="Bauer Bodoni Std" panose="02070603080706020303" pitchFamily="18" charset="0"/>
              </a:defRPr>
            </a:lvl2pPr>
            <a:lvl3pPr algn="l">
              <a:defRPr>
                <a:solidFill>
                  <a:srgbClr val="CD1719"/>
                </a:solidFill>
                <a:latin typeface="Bauer Bodoni Std" panose="02070603080706020303" pitchFamily="18" charset="0"/>
              </a:defRPr>
            </a:lvl3pPr>
            <a:lvl4pPr algn="l">
              <a:defRPr>
                <a:solidFill>
                  <a:srgbClr val="CD1719"/>
                </a:solidFill>
                <a:latin typeface="Bauer Bodoni Std" panose="02070603080706020303" pitchFamily="18" charset="0"/>
              </a:defRPr>
            </a:lvl4pPr>
            <a:lvl5pPr algn="l">
              <a:defRPr>
                <a:solidFill>
                  <a:srgbClr val="CD1719"/>
                </a:solidFill>
                <a:latin typeface="Bauer Bodoni Std" panose="02070603080706020303" pitchFamily="18" charset="0"/>
              </a:defRPr>
            </a:lvl5pPr>
          </a:lstStyle>
          <a:p>
            <a:pPr lvl="0"/>
            <a:r>
              <a:rPr lang="en-US" dirty="0" err="1" smtClean="0"/>
              <a:t>boolean</a:t>
            </a:r>
            <a:endParaRPr lang="en-GB" dirty="0"/>
          </a:p>
        </p:txBody>
      </p:sp>
      <p:sp>
        <p:nvSpPr>
          <p:cNvPr id="7" name="Media Placeholder 6"/>
          <p:cNvSpPr>
            <a:spLocks noGrp="1"/>
          </p:cNvSpPr>
          <p:nvPr>
            <p:ph type="media" sz="quarter" idx="17"/>
          </p:nvPr>
        </p:nvSpPr>
        <p:spPr>
          <a:xfrm>
            <a:off x="1759789" y="1604468"/>
            <a:ext cx="4439144" cy="2199781"/>
          </a:xfrm>
          <a:effectLst>
            <a:outerShdw blurRad="50800" dist="38100" dir="2700000" algn="tl" rotWithShape="0">
              <a:prstClr val="black">
                <a:alpha val="40000"/>
              </a:prstClr>
            </a:outerShdw>
          </a:effectLst>
        </p:spPr>
        <p:txBody>
          <a:bodyPr/>
          <a:lstStyle/>
          <a:p>
            <a:endParaRPr lang="en-GB"/>
          </a:p>
        </p:txBody>
      </p:sp>
      <p:sp>
        <p:nvSpPr>
          <p:cNvPr id="14" name="Rectangle 13"/>
          <p:cNvSpPr/>
          <p:nvPr userDrawn="1"/>
        </p:nvSpPr>
        <p:spPr>
          <a:xfrm rot="5400000">
            <a:off x="6192286" y="3260738"/>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16" name="Text Placeholder 7"/>
          <p:cNvSpPr>
            <a:spLocks noGrp="1"/>
          </p:cNvSpPr>
          <p:nvPr>
            <p:ph type="body" sz="quarter" idx="13"/>
          </p:nvPr>
        </p:nvSpPr>
        <p:spPr>
          <a:xfrm>
            <a:off x="905774" y="3850792"/>
            <a:ext cx="6090250" cy="2135987"/>
          </a:xfrm>
        </p:spPr>
        <p:txBody>
          <a:bodyPr>
            <a:normAutofit/>
          </a:bodyPr>
          <a:lstStyle>
            <a:lvl1pPr marL="171450" indent="-171450">
              <a:lnSpc>
                <a:spcPts val="3000"/>
              </a:lnSpc>
              <a:spcAft>
                <a:spcPts val="1200"/>
              </a:spcAft>
              <a:buClr>
                <a:srgbClr val="CD1719"/>
              </a:buClr>
              <a:buFont typeface="Wingdings" panose="05000000000000000000" pitchFamily="2" charset="2"/>
              <a:buChar char="§"/>
              <a:defRPr sz="1600" kern="0" baseline="0">
                <a:latin typeface="Gotham Book"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36908139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942E704-E73A-438A-9459-C4443FA1F762}" type="datetimeFigureOut">
              <a:rPr lang="en-IE" smtClean="0"/>
              <a:pPr/>
              <a:t>08/02/2018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F3162B2-3F05-40D4-8BB8-09DCA18BF0BE}"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2726"/>
            <a:ext cx="6822017" cy="1057274"/>
          </a:xfrm>
          <a:solidFill>
            <a:srgbClr val="EFEFF0"/>
          </a:solidFill>
        </p:spPr>
        <p:txBody>
          <a:bodyPr anchor="b">
            <a:normAutofit/>
          </a:bodyPr>
          <a:lstStyle>
            <a:lvl1pPr>
              <a:lnSpc>
                <a:spcPts val="2800"/>
              </a:lnSpc>
              <a:spcBef>
                <a:spcPts val="300"/>
              </a:spcBef>
              <a:defRPr sz="3200" b="0" kern="0" baseline="30000">
                <a:latin typeface="Gotham Bold" pitchFamily="50" charset="0"/>
              </a:defRPr>
            </a:lvl1pPr>
          </a:lstStyle>
          <a:p>
            <a:r>
              <a:rPr lang="en-US" dirty="0" smtClean="0"/>
              <a:t>Click to edit Master title text</a:t>
            </a:r>
            <a:br>
              <a:rPr lang="en-US" dirty="0" smtClean="0"/>
            </a:br>
            <a:r>
              <a:rPr lang="en-US" dirty="0" smtClean="0"/>
              <a:t>Click to edit Master title text</a:t>
            </a:r>
            <a:endParaRPr lang="en-GB" dirty="0"/>
          </a:p>
        </p:txBody>
      </p:sp>
      <p:sp>
        <p:nvSpPr>
          <p:cNvPr id="4" name="Date Placeholder 3"/>
          <p:cNvSpPr>
            <a:spLocks noGrp="1"/>
          </p:cNvSpPr>
          <p:nvPr>
            <p:ph type="dt" sz="half" idx="10"/>
          </p:nvPr>
        </p:nvSpPr>
        <p:spPr>
          <a:xfrm>
            <a:off x="5006123" y="6356351"/>
            <a:ext cx="1192810" cy="365125"/>
          </a:xfrm>
        </p:spPr>
        <p:txBody>
          <a:bodyPr/>
          <a:lstStyle/>
          <a:p>
            <a:fld id="{CA3BA40F-6C93-4FF2-9E19-FC4F57CB2273}" type="datetimeFigureOut">
              <a:rPr lang="en-GB" smtClean="0"/>
              <a:pPr/>
              <a:t>08/02/2018</a:t>
            </a:fld>
            <a:endParaRPr lang="en-GB"/>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pPr/>
              <a:t>‹#›</a:t>
            </a:fld>
            <a:endParaRPr lang="en-GB"/>
          </a:p>
        </p:txBody>
      </p:sp>
      <p:sp>
        <p:nvSpPr>
          <p:cNvPr id="7" name="Rectangle 6"/>
          <p:cNvSpPr/>
          <p:nvPr userDrawn="1"/>
        </p:nvSpPr>
        <p:spPr>
          <a:xfrm rot="5400000">
            <a:off x="6192286" y="3260738"/>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7880" y="212726"/>
            <a:ext cx="1068462" cy="105727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880" y="6131525"/>
            <a:ext cx="1080449" cy="602891"/>
          </a:xfrm>
          <a:prstGeom prst="rect">
            <a:avLst/>
          </a:prstGeom>
        </p:spPr>
      </p:pic>
      <p:sp>
        <p:nvSpPr>
          <p:cNvPr id="8" name="Text Placeholder 7"/>
          <p:cNvSpPr>
            <a:spLocks noGrp="1"/>
          </p:cNvSpPr>
          <p:nvPr>
            <p:ph type="body" sz="quarter" idx="13" hasCustomPrompt="1"/>
          </p:nvPr>
        </p:nvSpPr>
        <p:spPr>
          <a:xfrm>
            <a:off x="849187" y="1619649"/>
            <a:ext cx="6601479" cy="4376738"/>
          </a:xfrm>
        </p:spPr>
        <p:txBody>
          <a:bodyPr>
            <a:normAutofit/>
          </a:bodyPr>
          <a:lstStyle>
            <a:lvl1pPr marL="171450" indent="-171450">
              <a:lnSpc>
                <a:spcPts val="3000"/>
              </a:lnSpc>
              <a:spcAft>
                <a:spcPts val="1200"/>
              </a:spcAft>
              <a:buClr>
                <a:srgbClr val="CD1719"/>
              </a:buClr>
              <a:buFont typeface="Wingdings" panose="05000000000000000000" pitchFamily="2" charset="2"/>
              <a:buChar char="§"/>
              <a:defRPr sz="1600" kern="0" baseline="0">
                <a:latin typeface="Gotham Book" pitchFamily="50" charset="0"/>
              </a:defRPr>
            </a:lvl1pPr>
          </a:lstStyle>
          <a:p>
            <a:pPr lvl="0"/>
            <a:r>
              <a:rPr lang="en-US" dirty="0" smtClean="0"/>
              <a:t>Click to edit Master bullet text</a:t>
            </a:r>
          </a:p>
        </p:txBody>
      </p:sp>
      <p:sp>
        <p:nvSpPr>
          <p:cNvPr id="15" name="TextBox 14"/>
          <p:cNvSpPr txBox="1"/>
          <p:nvPr userDrawn="1"/>
        </p:nvSpPr>
        <p:spPr>
          <a:xfrm>
            <a:off x="602772" y="6314604"/>
            <a:ext cx="508958" cy="415498"/>
          </a:xfrm>
          <a:prstGeom prst="rect">
            <a:avLst/>
          </a:prstGeom>
          <a:noFill/>
        </p:spPr>
        <p:txBody>
          <a:bodyPr wrap="square" rtlCol="0">
            <a:spAutoFit/>
          </a:bodyPr>
          <a:lstStyle/>
          <a:p>
            <a:r>
              <a:rPr lang="en-GB" sz="2100" b="1" dirty="0" smtClean="0">
                <a:solidFill>
                  <a:srgbClr val="CD1719"/>
                </a:solidFill>
                <a:latin typeface="Helvetica" pitchFamily="34" charset="0"/>
              </a:rPr>
              <a:t>*</a:t>
            </a:r>
            <a:endParaRPr lang="en-GB" sz="2100" b="1" dirty="0">
              <a:solidFill>
                <a:srgbClr val="CD1719"/>
              </a:solidFill>
              <a:latin typeface="Helvetica" pitchFamily="34" charset="0"/>
            </a:endParaRPr>
          </a:p>
        </p:txBody>
      </p:sp>
      <p:sp>
        <p:nvSpPr>
          <p:cNvPr id="17" name="Text Placeholder 17"/>
          <p:cNvSpPr>
            <a:spLocks noGrp="1"/>
          </p:cNvSpPr>
          <p:nvPr>
            <p:ph type="body" sz="quarter" idx="16" hasCustomPrompt="1"/>
          </p:nvPr>
        </p:nvSpPr>
        <p:spPr>
          <a:xfrm>
            <a:off x="740790" y="6361147"/>
            <a:ext cx="3968750" cy="422275"/>
          </a:xfrm>
        </p:spPr>
        <p:txBody>
          <a:bodyPr/>
          <a:lstStyle>
            <a:lvl1pPr marL="0" indent="0" algn="l">
              <a:buNone/>
              <a:defRPr sz="1800">
                <a:solidFill>
                  <a:srgbClr val="CD1719"/>
                </a:solidFill>
                <a:latin typeface="Bauer Bodoni Std" panose="02070603080706020303" pitchFamily="18" charset="0"/>
              </a:defRPr>
            </a:lvl1pPr>
            <a:lvl2pPr algn="l">
              <a:defRPr>
                <a:solidFill>
                  <a:srgbClr val="CD1719"/>
                </a:solidFill>
                <a:latin typeface="Bauer Bodoni Std" panose="02070603080706020303" pitchFamily="18" charset="0"/>
              </a:defRPr>
            </a:lvl2pPr>
            <a:lvl3pPr algn="l">
              <a:defRPr>
                <a:solidFill>
                  <a:srgbClr val="CD1719"/>
                </a:solidFill>
                <a:latin typeface="Bauer Bodoni Std" panose="02070603080706020303" pitchFamily="18" charset="0"/>
              </a:defRPr>
            </a:lvl3pPr>
            <a:lvl4pPr algn="l">
              <a:defRPr>
                <a:solidFill>
                  <a:srgbClr val="CD1719"/>
                </a:solidFill>
                <a:latin typeface="Bauer Bodoni Std" panose="02070603080706020303" pitchFamily="18" charset="0"/>
              </a:defRPr>
            </a:lvl4pPr>
            <a:lvl5pPr algn="l">
              <a:defRPr>
                <a:solidFill>
                  <a:srgbClr val="CD1719"/>
                </a:solidFill>
                <a:latin typeface="Bauer Bodoni Std" panose="02070603080706020303" pitchFamily="18" charset="0"/>
              </a:defRPr>
            </a:lvl5pPr>
          </a:lstStyle>
          <a:p>
            <a:pPr lvl="0"/>
            <a:r>
              <a:rPr lang="en-US" dirty="0" err="1" smtClean="0"/>
              <a:t>boolean</a:t>
            </a:r>
            <a:endParaRPr lang="en-GB" dirty="0"/>
          </a:p>
        </p:txBody>
      </p:sp>
    </p:spTree>
    <p:extLst>
      <p:ext uri="{BB962C8B-B14F-4D97-AF65-F5344CB8AC3E}">
        <p14:creationId xmlns:p14="http://schemas.microsoft.com/office/powerpoint/2010/main" val="20208342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amp; Image Page">
    <p:spTree>
      <p:nvGrpSpPr>
        <p:cNvPr id="1" name=""/>
        <p:cNvGrpSpPr/>
        <p:nvPr/>
      </p:nvGrpSpPr>
      <p:grpSpPr>
        <a:xfrm>
          <a:off x="0" y="0"/>
          <a:ext cx="0" cy="0"/>
          <a:chOff x="0" y="0"/>
          <a:chExt cx="0" cy="0"/>
        </a:xfrm>
      </p:grpSpPr>
      <p:sp>
        <p:nvSpPr>
          <p:cNvPr id="19" name="TextBox 18"/>
          <p:cNvSpPr txBox="1"/>
          <p:nvPr userDrawn="1"/>
        </p:nvSpPr>
        <p:spPr>
          <a:xfrm>
            <a:off x="602772" y="6314604"/>
            <a:ext cx="508958" cy="415498"/>
          </a:xfrm>
          <a:prstGeom prst="rect">
            <a:avLst/>
          </a:prstGeom>
          <a:noFill/>
        </p:spPr>
        <p:txBody>
          <a:bodyPr wrap="square" rtlCol="0">
            <a:spAutoFit/>
          </a:bodyPr>
          <a:lstStyle/>
          <a:p>
            <a:r>
              <a:rPr lang="en-GB" sz="2100" b="1" dirty="0" smtClean="0">
                <a:solidFill>
                  <a:srgbClr val="CD1719"/>
                </a:solidFill>
                <a:latin typeface="Helvetica" pitchFamily="34" charset="0"/>
              </a:rPr>
              <a:t>*</a:t>
            </a:r>
            <a:endParaRPr lang="en-GB" sz="2100" b="1" dirty="0">
              <a:solidFill>
                <a:srgbClr val="CD1719"/>
              </a:solidFill>
              <a:latin typeface="Helvetica" pitchFamily="34" charset="0"/>
            </a:endParaRPr>
          </a:p>
        </p:txBody>
      </p:sp>
      <p:sp>
        <p:nvSpPr>
          <p:cNvPr id="6" name="Slide Number Placeholder 5"/>
          <p:cNvSpPr>
            <a:spLocks noGrp="1"/>
          </p:cNvSpPr>
          <p:nvPr>
            <p:ph type="sldNum" sz="quarter" idx="12"/>
          </p:nvPr>
        </p:nvSpPr>
        <p:spPr>
          <a:xfrm>
            <a:off x="6457950" y="6356351"/>
            <a:ext cx="1004207" cy="365125"/>
          </a:xfrm>
        </p:spPr>
        <p:txBody>
          <a:bodyPr/>
          <a:lstStyle/>
          <a:p>
            <a:fld id="{E1AD13CF-1E95-4E93-960C-FF4581689203}" type="slidenum">
              <a:rPr lang="en-GB" smtClean="0"/>
              <a:pPr/>
              <a:t>‹#›</a:t>
            </a:fld>
            <a:endParaRPr lang="en-GB"/>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7880" y="212726"/>
            <a:ext cx="1068462" cy="105727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880" y="6131525"/>
            <a:ext cx="1080449" cy="602891"/>
          </a:xfrm>
          <a:prstGeom prst="rect">
            <a:avLst/>
          </a:prstGeom>
        </p:spPr>
      </p:pic>
      <p:sp>
        <p:nvSpPr>
          <p:cNvPr id="17" name="Content Placeholder 2"/>
          <p:cNvSpPr>
            <a:spLocks noGrp="1"/>
          </p:cNvSpPr>
          <p:nvPr>
            <p:ph idx="1" hasCustomPrompt="1"/>
          </p:nvPr>
        </p:nvSpPr>
        <p:spPr>
          <a:xfrm>
            <a:off x="940280" y="2234656"/>
            <a:ext cx="4935419" cy="2563686"/>
          </a:xfrm>
        </p:spPr>
        <p:txBody>
          <a:bodyPr>
            <a:normAutofit/>
          </a:bodyPr>
          <a:lstStyle>
            <a:lvl1pPr marL="0" indent="0">
              <a:lnSpc>
                <a:spcPts val="3000"/>
              </a:lnSpc>
              <a:spcAft>
                <a:spcPts val="1200"/>
              </a:spcAft>
              <a:buClr>
                <a:srgbClr val="C00000"/>
              </a:buClr>
              <a:buSzPct val="100000"/>
              <a:buFont typeface="Wingdings" panose="05000000000000000000" pitchFamily="2" charset="2"/>
              <a:buNone/>
              <a:defRPr sz="2200" i="1" baseline="0">
                <a:solidFill>
                  <a:srgbClr val="FF0000"/>
                </a:solidFill>
                <a:latin typeface="Bauer Bodoni Std" panose="02070603080706020303" pitchFamily="18" charset="0"/>
              </a:defRPr>
            </a:lvl1pPr>
          </a:lstStyle>
          <a:p>
            <a:pPr lvl="0"/>
            <a:r>
              <a:rPr lang="en-US" dirty="0" smtClean="0"/>
              <a:t>“Quotation Here”</a:t>
            </a:r>
          </a:p>
          <a:p>
            <a:pPr lvl="0"/>
            <a:endParaRPr lang="en-US" dirty="0" smtClean="0"/>
          </a:p>
        </p:txBody>
      </p:sp>
      <p:sp>
        <p:nvSpPr>
          <p:cNvPr id="8" name="Picture Placeholder 7"/>
          <p:cNvSpPr>
            <a:spLocks noGrp="1"/>
          </p:cNvSpPr>
          <p:nvPr>
            <p:ph type="pic" sz="quarter" idx="14"/>
          </p:nvPr>
        </p:nvSpPr>
        <p:spPr>
          <a:xfrm>
            <a:off x="6135742" y="1619014"/>
            <a:ext cx="2782587" cy="4349518"/>
          </a:xfrm>
        </p:spPr>
        <p:txBody>
          <a:bodyPr/>
          <a:lstStyle>
            <a:lvl1pPr marL="0" indent="0">
              <a:buNone/>
              <a:defRPr/>
            </a:lvl1pPr>
          </a:lstStyle>
          <a:p>
            <a:endParaRPr lang="en-GB" dirty="0"/>
          </a:p>
        </p:txBody>
      </p:sp>
      <p:sp>
        <p:nvSpPr>
          <p:cNvPr id="13" name="Text Placeholder 12"/>
          <p:cNvSpPr>
            <a:spLocks noGrp="1"/>
          </p:cNvSpPr>
          <p:nvPr>
            <p:ph type="body" sz="quarter" idx="15" hasCustomPrompt="1"/>
          </p:nvPr>
        </p:nvSpPr>
        <p:spPr>
          <a:xfrm>
            <a:off x="2268538" y="4883150"/>
            <a:ext cx="3606800" cy="503238"/>
          </a:xfrm>
        </p:spPr>
        <p:txBody>
          <a:bodyPr/>
          <a:lstStyle>
            <a:lvl1pPr marL="0" indent="0" algn="r">
              <a:buNone/>
              <a:defRPr>
                <a:latin typeface="Bauer Bodoni Std" panose="02070603080706020303" pitchFamily="18" charset="0"/>
              </a:defRPr>
            </a:lvl1pPr>
          </a:lstStyle>
          <a:p>
            <a:pPr lvl="0"/>
            <a:r>
              <a:rPr lang="en-US" dirty="0" smtClean="0"/>
              <a:t>Quote Attribution</a:t>
            </a:r>
            <a:endParaRPr lang="en-GB" dirty="0"/>
          </a:p>
        </p:txBody>
      </p:sp>
      <p:sp>
        <p:nvSpPr>
          <p:cNvPr id="18" name="Text Placeholder 17"/>
          <p:cNvSpPr>
            <a:spLocks noGrp="1"/>
          </p:cNvSpPr>
          <p:nvPr>
            <p:ph type="body" sz="quarter" idx="16" hasCustomPrompt="1"/>
          </p:nvPr>
        </p:nvSpPr>
        <p:spPr>
          <a:xfrm>
            <a:off x="740790" y="6361147"/>
            <a:ext cx="3968750" cy="422275"/>
          </a:xfrm>
        </p:spPr>
        <p:txBody>
          <a:bodyPr/>
          <a:lstStyle>
            <a:lvl1pPr marL="0" indent="0" algn="l">
              <a:buNone/>
              <a:defRPr sz="1800">
                <a:solidFill>
                  <a:srgbClr val="CD1719"/>
                </a:solidFill>
                <a:latin typeface="Bauer Bodoni Std" panose="02070603080706020303" pitchFamily="18" charset="0"/>
              </a:defRPr>
            </a:lvl1pPr>
            <a:lvl2pPr algn="l">
              <a:defRPr>
                <a:solidFill>
                  <a:srgbClr val="CD1719"/>
                </a:solidFill>
                <a:latin typeface="Bauer Bodoni Std" panose="02070603080706020303" pitchFamily="18" charset="0"/>
              </a:defRPr>
            </a:lvl2pPr>
            <a:lvl3pPr algn="l">
              <a:defRPr>
                <a:solidFill>
                  <a:srgbClr val="CD1719"/>
                </a:solidFill>
                <a:latin typeface="Bauer Bodoni Std" panose="02070603080706020303" pitchFamily="18" charset="0"/>
              </a:defRPr>
            </a:lvl3pPr>
            <a:lvl4pPr algn="l">
              <a:defRPr>
                <a:solidFill>
                  <a:srgbClr val="CD1719"/>
                </a:solidFill>
                <a:latin typeface="Bauer Bodoni Std" panose="02070603080706020303" pitchFamily="18" charset="0"/>
              </a:defRPr>
            </a:lvl4pPr>
            <a:lvl5pPr algn="l">
              <a:defRPr>
                <a:solidFill>
                  <a:srgbClr val="CD1719"/>
                </a:solidFill>
                <a:latin typeface="Bauer Bodoni Std" panose="02070603080706020303" pitchFamily="18" charset="0"/>
              </a:defRPr>
            </a:lvl5pPr>
          </a:lstStyle>
          <a:p>
            <a:pPr lvl="0"/>
            <a:r>
              <a:rPr lang="en-US" dirty="0" err="1" smtClean="0"/>
              <a:t>boolean</a:t>
            </a:r>
            <a:endParaRPr lang="en-GB" dirty="0"/>
          </a:p>
        </p:txBody>
      </p:sp>
      <p:sp>
        <p:nvSpPr>
          <p:cNvPr id="20" name="Title 1"/>
          <p:cNvSpPr>
            <a:spLocks noGrp="1"/>
          </p:cNvSpPr>
          <p:nvPr>
            <p:ph type="title" hasCustomPrompt="1"/>
          </p:nvPr>
        </p:nvSpPr>
        <p:spPr>
          <a:xfrm>
            <a:off x="628650" y="212726"/>
            <a:ext cx="6822017" cy="1057274"/>
          </a:xfrm>
          <a:solidFill>
            <a:srgbClr val="EFEFF0"/>
          </a:solidFill>
        </p:spPr>
        <p:txBody>
          <a:bodyPr anchor="b">
            <a:normAutofit/>
          </a:bodyPr>
          <a:lstStyle>
            <a:lvl1pPr>
              <a:lnSpc>
                <a:spcPts val="2800"/>
              </a:lnSpc>
              <a:spcBef>
                <a:spcPts val="300"/>
              </a:spcBef>
              <a:defRPr sz="3200" b="0" kern="0" baseline="30000">
                <a:latin typeface="Gotham Bold" pitchFamily="50" charset="0"/>
              </a:defRPr>
            </a:lvl1pPr>
          </a:lstStyle>
          <a:p>
            <a:r>
              <a:rPr lang="en-US" dirty="0" smtClean="0"/>
              <a:t>Click to edit Master title style</a:t>
            </a:r>
            <a:br>
              <a:rPr lang="en-US" dirty="0" smtClean="0"/>
            </a:br>
            <a:r>
              <a:rPr lang="en-US" dirty="0" smtClean="0"/>
              <a:t>Click to edit Master title style</a:t>
            </a:r>
            <a:endParaRPr lang="en-GB" dirty="0"/>
          </a:p>
        </p:txBody>
      </p:sp>
    </p:spTree>
    <p:extLst>
      <p:ext uri="{BB962C8B-B14F-4D97-AF65-F5344CB8AC3E}">
        <p14:creationId xmlns:p14="http://schemas.microsoft.com/office/powerpoint/2010/main" val="11508960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7950" y="6356351"/>
            <a:ext cx="1004207" cy="365125"/>
          </a:xfrm>
        </p:spPr>
        <p:txBody>
          <a:bodyPr/>
          <a:lstStyle/>
          <a:p>
            <a:fld id="{E1AD13CF-1E95-4E93-960C-FF4581689203}" type="slidenum">
              <a:rPr lang="en-GB" smtClean="0"/>
              <a:pPr/>
              <a:t>‹#›</a:t>
            </a:fld>
            <a:endParaRPr lang="en-GB"/>
          </a:p>
        </p:txBody>
      </p:sp>
      <p:sp>
        <p:nvSpPr>
          <p:cNvPr id="9" name="Title 1"/>
          <p:cNvSpPr>
            <a:spLocks noGrp="1"/>
          </p:cNvSpPr>
          <p:nvPr>
            <p:ph type="title" hasCustomPrompt="1"/>
          </p:nvPr>
        </p:nvSpPr>
        <p:spPr>
          <a:xfrm>
            <a:off x="628650" y="212726"/>
            <a:ext cx="6822017" cy="1057274"/>
          </a:xfrm>
          <a:solidFill>
            <a:srgbClr val="EFEFF0"/>
          </a:solidFill>
        </p:spPr>
        <p:txBody>
          <a:bodyPr anchor="b">
            <a:normAutofit/>
          </a:bodyPr>
          <a:lstStyle>
            <a:lvl1pPr>
              <a:lnSpc>
                <a:spcPts val="2800"/>
              </a:lnSpc>
              <a:spcBef>
                <a:spcPts val="300"/>
              </a:spcBef>
              <a:defRPr sz="3200" b="0" kern="0" baseline="30000">
                <a:latin typeface="Gotham Bold" pitchFamily="50" charset="0"/>
              </a:defRPr>
            </a:lvl1pPr>
          </a:lstStyle>
          <a:p>
            <a:r>
              <a:rPr lang="en-US" dirty="0" smtClean="0"/>
              <a:t>Click to edit Master title text</a:t>
            </a:r>
            <a:br>
              <a:rPr lang="en-US" dirty="0" smtClean="0"/>
            </a:br>
            <a:r>
              <a:rPr lang="en-US" dirty="0" smtClean="0"/>
              <a:t>Click to edit Master title text</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7880" y="212726"/>
            <a:ext cx="1068462" cy="105727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880" y="6131525"/>
            <a:ext cx="1080449" cy="602891"/>
          </a:xfrm>
          <a:prstGeom prst="rect">
            <a:avLst/>
          </a:prstGeom>
        </p:spPr>
      </p:pic>
      <p:sp>
        <p:nvSpPr>
          <p:cNvPr id="10" name="Content Placeholder 2"/>
          <p:cNvSpPr>
            <a:spLocks noGrp="1"/>
          </p:cNvSpPr>
          <p:nvPr>
            <p:ph idx="13" hasCustomPrompt="1"/>
          </p:nvPr>
        </p:nvSpPr>
        <p:spPr>
          <a:xfrm>
            <a:off x="1475116" y="2234656"/>
            <a:ext cx="6521877" cy="2563686"/>
          </a:xfrm>
        </p:spPr>
        <p:txBody>
          <a:bodyPr>
            <a:normAutofit/>
          </a:bodyPr>
          <a:lstStyle>
            <a:lvl1pPr marL="0" indent="0" algn="ctr">
              <a:lnSpc>
                <a:spcPts val="3000"/>
              </a:lnSpc>
              <a:spcAft>
                <a:spcPts val="1200"/>
              </a:spcAft>
              <a:buClr>
                <a:srgbClr val="C00000"/>
              </a:buClr>
              <a:buSzPct val="100000"/>
              <a:buFont typeface="Wingdings" panose="05000000000000000000" pitchFamily="2" charset="2"/>
              <a:buNone/>
              <a:defRPr sz="2200" i="1" baseline="0">
                <a:solidFill>
                  <a:srgbClr val="FF0000"/>
                </a:solidFill>
                <a:latin typeface="Bauer Bodoni Std" panose="02070603080706020303" pitchFamily="18" charset="0"/>
              </a:defRPr>
            </a:lvl1pPr>
          </a:lstStyle>
          <a:p>
            <a:pPr lvl="0"/>
            <a:r>
              <a:rPr lang="en-US" dirty="0" smtClean="0"/>
              <a:t>“</a:t>
            </a:r>
            <a:r>
              <a:rPr lang="en-GB" dirty="0" smtClean="0"/>
              <a:t>Insert Quote</a:t>
            </a:r>
            <a:r>
              <a:rPr lang="en-US" dirty="0" smtClean="0"/>
              <a:t>”</a:t>
            </a:r>
          </a:p>
          <a:p>
            <a:pPr lvl="0"/>
            <a:endParaRPr lang="en-US" dirty="0" smtClean="0"/>
          </a:p>
        </p:txBody>
      </p:sp>
      <p:sp>
        <p:nvSpPr>
          <p:cNvPr id="12" name="Text Placeholder 4"/>
          <p:cNvSpPr>
            <a:spLocks noGrp="1"/>
          </p:cNvSpPr>
          <p:nvPr>
            <p:ph type="body" sz="quarter" idx="14" hasCustomPrompt="1"/>
          </p:nvPr>
        </p:nvSpPr>
        <p:spPr>
          <a:xfrm>
            <a:off x="1475115" y="4805770"/>
            <a:ext cx="6510387" cy="534988"/>
          </a:xfrm>
        </p:spPr>
        <p:txBody>
          <a:bodyPr>
            <a:noAutofit/>
          </a:bodyPr>
          <a:lstStyle>
            <a:lvl1pPr marL="0" indent="0" algn="ctr">
              <a:buNone/>
              <a:defRPr sz="1800" kern="800" cap="all" spc="100" baseline="0">
                <a:latin typeface="Bauer Bodoni Std" panose="02070603080706020303" pitchFamily="18" charset="0"/>
              </a:defRPr>
            </a:lvl1pPr>
            <a:lvl2pPr marL="342900" indent="0">
              <a:buNone/>
              <a:defRPr sz="2100" cap="all" baseline="0">
                <a:latin typeface="Bauer Bodoni Std" panose="02070603080706020303" pitchFamily="18" charset="0"/>
              </a:defRPr>
            </a:lvl2pPr>
            <a:lvl3pPr marL="685800" indent="0">
              <a:buNone/>
              <a:defRPr sz="2100" cap="all" baseline="0">
                <a:latin typeface="Bauer Bodoni Std" panose="02070603080706020303" pitchFamily="18" charset="0"/>
              </a:defRPr>
            </a:lvl3pPr>
            <a:lvl4pPr marL="1028700" indent="0">
              <a:buNone/>
              <a:defRPr sz="2100" cap="all" baseline="0">
                <a:latin typeface="Bauer Bodoni Std" panose="02070603080706020303" pitchFamily="18" charset="0"/>
              </a:defRPr>
            </a:lvl4pPr>
            <a:lvl5pPr marL="1371600" indent="0">
              <a:buNone/>
              <a:defRPr sz="2100" cap="all" baseline="0">
                <a:latin typeface="Bauer Bodoni Std" panose="02070603080706020303" pitchFamily="18" charset="0"/>
              </a:defRPr>
            </a:lvl5pPr>
          </a:lstStyle>
          <a:p>
            <a:pPr lvl="0"/>
            <a:r>
              <a:rPr lang="en-US" dirty="0" smtClean="0"/>
              <a:t>Click to insert quote attribution</a:t>
            </a:r>
            <a:endParaRPr lang="en-GB" dirty="0"/>
          </a:p>
        </p:txBody>
      </p:sp>
      <p:sp>
        <p:nvSpPr>
          <p:cNvPr id="13" name="TextBox 12"/>
          <p:cNvSpPr txBox="1"/>
          <p:nvPr userDrawn="1"/>
        </p:nvSpPr>
        <p:spPr>
          <a:xfrm>
            <a:off x="602772" y="6314604"/>
            <a:ext cx="508958" cy="415498"/>
          </a:xfrm>
          <a:prstGeom prst="rect">
            <a:avLst/>
          </a:prstGeom>
          <a:noFill/>
        </p:spPr>
        <p:txBody>
          <a:bodyPr wrap="square" rtlCol="0">
            <a:spAutoFit/>
          </a:bodyPr>
          <a:lstStyle/>
          <a:p>
            <a:r>
              <a:rPr lang="en-GB" sz="2100" b="1" dirty="0" smtClean="0">
                <a:solidFill>
                  <a:srgbClr val="CD1719"/>
                </a:solidFill>
                <a:latin typeface="Helvetica" pitchFamily="34" charset="0"/>
              </a:rPr>
              <a:t>*</a:t>
            </a:r>
            <a:endParaRPr lang="en-GB" sz="2100" b="1" dirty="0">
              <a:solidFill>
                <a:srgbClr val="CD1719"/>
              </a:solidFill>
              <a:latin typeface="Helvetica" pitchFamily="34" charset="0"/>
            </a:endParaRPr>
          </a:p>
        </p:txBody>
      </p:sp>
      <p:sp>
        <p:nvSpPr>
          <p:cNvPr id="14" name="Text Placeholder 17"/>
          <p:cNvSpPr>
            <a:spLocks noGrp="1"/>
          </p:cNvSpPr>
          <p:nvPr>
            <p:ph type="body" sz="quarter" idx="16" hasCustomPrompt="1"/>
          </p:nvPr>
        </p:nvSpPr>
        <p:spPr>
          <a:xfrm>
            <a:off x="740790" y="6361147"/>
            <a:ext cx="3968750" cy="422275"/>
          </a:xfrm>
        </p:spPr>
        <p:txBody>
          <a:bodyPr/>
          <a:lstStyle>
            <a:lvl1pPr marL="0" indent="0" algn="l">
              <a:buNone/>
              <a:defRPr>
                <a:solidFill>
                  <a:srgbClr val="CD1719"/>
                </a:solidFill>
                <a:latin typeface="Bauer Bodoni Std" panose="02070603080706020303" pitchFamily="18" charset="0"/>
              </a:defRPr>
            </a:lvl1pPr>
            <a:lvl2pPr algn="l">
              <a:defRPr>
                <a:solidFill>
                  <a:srgbClr val="CD1719"/>
                </a:solidFill>
                <a:latin typeface="Bauer Bodoni Std" panose="02070603080706020303" pitchFamily="18" charset="0"/>
              </a:defRPr>
            </a:lvl2pPr>
            <a:lvl3pPr algn="l">
              <a:defRPr>
                <a:solidFill>
                  <a:srgbClr val="CD1719"/>
                </a:solidFill>
                <a:latin typeface="Bauer Bodoni Std" panose="02070603080706020303" pitchFamily="18" charset="0"/>
              </a:defRPr>
            </a:lvl3pPr>
            <a:lvl4pPr algn="l">
              <a:defRPr>
                <a:solidFill>
                  <a:srgbClr val="CD1719"/>
                </a:solidFill>
                <a:latin typeface="Bauer Bodoni Std" panose="02070603080706020303" pitchFamily="18" charset="0"/>
              </a:defRPr>
            </a:lvl4pPr>
            <a:lvl5pPr algn="l">
              <a:defRPr>
                <a:solidFill>
                  <a:srgbClr val="CD1719"/>
                </a:solidFill>
                <a:latin typeface="Bauer Bodoni Std" panose="02070603080706020303" pitchFamily="18" charset="0"/>
              </a:defRPr>
            </a:lvl5pPr>
          </a:lstStyle>
          <a:p>
            <a:pPr lvl="0"/>
            <a:r>
              <a:rPr lang="en-US" dirty="0" err="1" smtClean="0"/>
              <a:t>boolean</a:t>
            </a:r>
            <a:endParaRPr lang="en-GB" dirty="0"/>
          </a:p>
        </p:txBody>
      </p:sp>
    </p:spTree>
    <p:extLst>
      <p:ext uri="{BB962C8B-B14F-4D97-AF65-F5344CB8AC3E}">
        <p14:creationId xmlns:p14="http://schemas.microsoft.com/office/powerpoint/2010/main" val="35114787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Page A">
    <p:spTree>
      <p:nvGrpSpPr>
        <p:cNvPr id="1" name=""/>
        <p:cNvGrpSpPr/>
        <p:nvPr/>
      </p:nvGrpSpPr>
      <p:grpSpPr>
        <a:xfrm>
          <a:off x="0" y="0"/>
          <a:ext cx="0" cy="0"/>
          <a:chOff x="0" y="0"/>
          <a:chExt cx="0" cy="0"/>
        </a:xfrm>
      </p:grpSpPr>
      <p:sp>
        <p:nvSpPr>
          <p:cNvPr id="23" name="TextBox 22"/>
          <p:cNvSpPr txBox="1"/>
          <p:nvPr userDrawn="1"/>
        </p:nvSpPr>
        <p:spPr>
          <a:xfrm>
            <a:off x="602772" y="6314604"/>
            <a:ext cx="508958" cy="415498"/>
          </a:xfrm>
          <a:prstGeom prst="rect">
            <a:avLst/>
          </a:prstGeom>
          <a:noFill/>
        </p:spPr>
        <p:txBody>
          <a:bodyPr wrap="square" rtlCol="0">
            <a:spAutoFit/>
          </a:bodyPr>
          <a:lstStyle/>
          <a:p>
            <a:r>
              <a:rPr lang="en-GB" sz="2100" b="1" dirty="0" smtClean="0">
                <a:solidFill>
                  <a:srgbClr val="CD1719"/>
                </a:solidFill>
                <a:latin typeface="Helvetica" pitchFamily="34" charset="0"/>
              </a:rPr>
              <a:t>*</a:t>
            </a:r>
            <a:endParaRPr lang="en-GB" sz="2100" b="1" dirty="0">
              <a:solidFill>
                <a:srgbClr val="CD1719"/>
              </a:solidFill>
              <a:latin typeface="Helvetica" pitchFamily="34" charset="0"/>
            </a:endParaRPr>
          </a:p>
        </p:txBody>
      </p:sp>
      <p:sp>
        <p:nvSpPr>
          <p:cNvPr id="2" name="Title 1"/>
          <p:cNvSpPr>
            <a:spLocks noGrp="1"/>
          </p:cNvSpPr>
          <p:nvPr>
            <p:ph type="title" hasCustomPrompt="1"/>
          </p:nvPr>
        </p:nvSpPr>
        <p:spPr>
          <a:xfrm>
            <a:off x="628650" y="212726"/>
            <a:ext cx="6822017" cy="1057274"/>
          </a:xfrm>
          <a:solidFill>
            <a:srgbClr val="EFEFF0"/>
          </a:solidFill>
        </p:spPr>
        <p:txBody>
          <a:bodyPr anchor="b">
            <a:normAutofit/>
          </a:bodyPr>
          <a:lstStyle>
            <a:lvl1pPr>
              <a:lnSpc>
                <a:spcPts val="2800"/>
              </a:lnSpc>
              <a:spcBef>
                <a:spcPts val="300"/>
              </a:spcBef>
              <a:defRPr sz="3200" b="0" kern="0" baseline="30000">
                <a:latin typeface="Gotham Bold" pitchFamily="50" charset="0"/>
              </a:defRPr>
            </a:lvl1pPr>
          </a:lstStyle>
          <a:p>
            <a:r>
              <a:rPr lang="en-US" dirty="0" smtClean="0"/>
              <a:t>Click to edit Master title text</a:t>
            </a:r>
            <a:br>
              <a:rPr lang="en-US" dirty="0" smtClean="0"/>
            </a:br>
            <a:r>
              <a:rPr lang="en-US" dirty="0" smtClean="0"/>
              <a:t>Click to edit Master title text</a:t>
            </a:r>
            <a:endParaRPr lang="en-GB" dirty="0"/>
          </a:p>
        </p:txBody>
      </p:sp>
      <p:sp>
        <p:nvSpPr>
          <p:cNvPr id="4" name="Date Placeholder 3"/>
          <p:cNvSpPr>
            <a:spLocks noGrp="1"/>
          </p:cNvSpPr>
          <p:nvPr>
            <p:ph type="dt" sz="half" idx="10"/>
          </p:nvPr>
        </p:nvSpPr>
        <p:spPr>
          <a:xfrm>
            <a:off x="5006123" y="6356351"/>
            <a:ext cx="1192810" cy="365125"/>
          </a:xfrm>
        </p:spPr>
        <p:txBody>
          <a:bodyPr/>
          <a:lstStyle/>
          <a:p>
            <a:fld id="{CA3BA40F-6C93-4FF2-9E19-FC4F57CB2273}" type="datetimeFigureOut">
              <a:rPr lang="en-GB" smtClean="0"/>
              <a:pPr/>
              <a:t>08/02/2018</a:t>
            </a:fld>
            <a:endParaRPr lang="en-GB"/>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pPr/>
              <a:t>‹#›</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7880" y="212726"/>
            <a:ext cx="1068462" cy="105727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880" y="6131525"/>
            <a:ext cx="1080449" cy="602891"/>
          </a:xfrm>
          <a:prstGeom prst="rect">
            <a:avLst/>
          </a:prstGeom>
        </p:spPr>
      </p:pic>
      <p:sp>
        <p:nvSpPr>
          <p:cNvPr id="16" name="Rectangle 15"/>
          <p:cNvSpPr/>
          <p:nvPr userDrawn="1"/>
        </p:nvSpPr>
        <p:spPr>
          <a:xfrm>
            <a:off x="2622472" y="5085929"/>
            <a:ext cx="526851" cy="526851"/>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5330702" y="1907853"/>
            <a:ext cx="440199" cy="440199"/>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8620275" y="5085929"/>
            <a:ext cx="300883" cy="300883"/>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2366695" y="5085930"/>
            <a:ext cx="183188" cy="183188"/>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5852052" y="2164127"/>
            <a:ext cx="183189" cy="183188"/>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userDrawn="1"/>
        </p:nvSpPr>
        <p:spPr>
          <a:xfrm>
            <a:off x="8737970" y="5447698"/>
            <a:ext cx="183188" cy="183188"/>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icture Placeholder 4"/>
          <p:cNvSpPr>
            <a:spLocks noGrp="1"/>
          </p:cNvSpPr>
          <p:nvPr>
            <p:ph type="pic" sz="quarter" idx="17"/>
          </p:nvPr>
        </p:nvSpPr>
        <p:spPr>
          <a:xfrm>
            <a:off x="628650" y="2456654"/>
            <a:ext cx="2520673" cy="2520673"/>
          </a:xfrm>
        </p:spPr>
        <p:txBody>
          <a:bodyPr/>
          <a:lstStyle/>
          <a:p>
            <a:endParaRPr lang="en-GB"/>
          </a:p>
        </p:txBody>
      </p:sp>
      <p:sp>
        <p:nvSpPr>
          <p:cNvPr id="25" name="Picture Placeholder 4"/>
          <p:cNvSpPr>
            <a:spLocks noGrp="1"/>
          </p:cNvSpPr>
          <p:nvPr>
            <p:ph type="pic" sz="quarter" idx="18"/>
          </p:nvPr>
        </p:nvSpPr>
        <p:spPr>
          <a:xfrm>
            <a:off x="3497788" y="2456653"/>
            <a:ext cx="2520673" cy="2520673"/>
          </a:xfrm>
        </p:spPr>
        <p:txBody>
          <a:bodyPr/>
          <a:lstStyle/>
          <a:p>
            <a:endParaRPr lang="en-GB"/>
          </a:p>
        </p:txBody>
      </p:sp>
      <p:sp>
        <p:nvSpPr>
          <p:cNvPr id="26" name="Picture Placeholder 4"/>
          <p:cNvSpPr>
            <a:spLocks noGrp="1"/>
          </p:cNvSpPr>
          <p:nvPr>
            <p:ph type="pic" sz="quarter" idx="19"/>
          </p:nvPr>
        </p:nvSpPr>
        <p:spPr>
          <a:xfrm>
            <a:off x="6366926" y="2492002"/>
            <a:ext cx="2520673" cy="2520673"/>
          </a:xfrm>
        </p:spPr>
        <p:txBody>
          <a:bodyPr/>
          <a:lstStyle/>
          <a:p>
            <a:endParaRPr lang="en-GB"/>
          </a:p>
        </p:txBody>
      </p:sp>
      <p:sp>
        <p:nvSpPr>
          <p:cNvPr id="28" name="Text Placeholder 17"/>
          <p:cNvSpPr>
            <a:spLocks noGrp="1"/>
          </p:cNvSpPr>
          <p:nvPr>
            <p:ph type="body" sz="quarter" idx="16" hasCustomPrompt="1"/>
          </p:nvPr>
        </p:nvSpPr>
        <p:spPr>
          <a:xfrm>
            <a:off x="740790" y="6361147"/>
            <a:ext cx="3968750" cy="422275"/>
          </a:xfrm>
        </p:spPr>
        <p:txBody>
          <a:bodyPr/>
          <a:lstStyle>
            <a:lvl1pPr marL="0" indent="0" algn="l">
              <a:buNone/>
              <a:defRPr sz="1800">
                <a:solidFill>
                  <a:srgbClr val="CD1719"/>
                </a:solidFill>
                <a:latin typeface="Bauer Bodoni Std" panose="02070603080706020303" pitchFamily="18" charset="0"/>
              </a:defRPr>
            </a:lvl1pPr>
            <a:lvl2pPr algn="l">
              <a:defRPr>
                <a:solidFill>
                  <a:srgbClr val="CD1719"/>
                </a:solidFill>
                <a:latin typeface="Bauer Bodoni Std" panose="02070603080706020303" pitchFamily="18" charset="0"/>
              </a:defRPr>
            </a:lvl2pPr>
            <a:lvl3pPr algn="l">
              <a:defRPr>
                <a:solidFill>
                  <a:srgbClr val="CD1719"/>
                </a:solidFill>
                <a:latin typeface="Bauer Bodoni Std" panose="02070603080706020303" pitchFamily="18" charset="0"/>
              </a:defRPr>
            </a:lvl3pPr>
            <a:lvl4pPr algn="l">
              <a:defRPr>
                <a:solidFill>
                  <a:srgbClr val="CD1719"/>
                </a:solidFill>
                <a:latin typeface="Bauer Bodoni Std" panose="02070603080706020303" pitchFamily="18" charset="0"/>
              </a:defRPr>
            </a:lvl4pPr>
            <a:lvl5pPr algn="l">
              <a:defRPr>
                <a:solidFill>
                  <a:srgbClr val="CD1719"/>
                </a:solidFill>
                <a:latin typeface="Bauer Bodoni Std" panose="02070603080706020303" pitchFamily="18" charset="0"/>
              </a:defRPr>
            </a:lvl5pPr>
          </a:lstStyle>
          <a:p>
            <a:pPr lvl="0"/>
            <a:r>
              <a:rPr lang="en-US" dirty="0" err="1" smtClean="0"/>
              <a:t>boolean</a:t>
            </a:r>
            <a:endParaRPr lang="en-GB" dirty="0"/>
          </a:p>
        </p:txBody>
      </p:sp>
    </p:spTree>
    <p:extLst>
      <p:ext uri="{BB962C8B-B14F-4D97-AF65-F5344CB8AC3E}">
        <p14:creationId xmlns:p14="http://schemas.microsoft.com/office/powerpoint/2010/main" val="21418630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age B">
    <p:spTree>
      <p:nvGrpSpPr>
        <p:cNvPr id="1" name=""/>
        <p:cNvGrpSpPr/>
        <p:nvPr/>
      </p:nvGrpSpPr>
      <p:grpSpPr>
        <a:xfrm>
          <a:off x="0" y="0"/>
          <a:ext cx="0" cy="0"/>
          <a:chOff x="0" y="0"/>
          <a:chExt cx="0" cy="0"/>
        </a:xfrm>
      </p:grpSpPr>
      <p:sp>
        <p:nvSpPr>
          <p:cNvPr id="17" name="TextBox 16"/>
          <p:cNvSpPr txBox="1"/>
          <p:nvPr userDrawn="1"/>
        </p:nvSpPr>
        <p:spPr>
          <a:xfrm>
            <a:off x="602772" y="6314604"/>
            <a:ext cx="508958" cy="415498"/>
          </a:xfrm>
          <a:prstGeom prst="rect">
            <a:avLst/>
          </a:prstGeom>
          <a:noFill/>
        </p:spPr>
        <p:txBody>
          <a:bodyPr wrap="square" rtlCol="0">
            <a:spAutoFit/>
          </a:bodyPr>
          <a:lstStyle/>
          <a:p>
            <a:r>
              <a:rPr lang="en-GB" sz="2100" b="1" dirty="0" smtClean="0">
                <a:solidFill>
                  <a:srgbClr val="CD1719"/>
                </a:solidFill>
                <a:latin typeface="Helvetica" pitchFamily="34" charset="0"/>
              </a:rPr>
              <a:t>*</a:t>
            </a:r>
            <a:endParaRPr lang="en-GB" sz="2100" b="1" dirty="0">
              <a:solidFill>
                <a:srgbClr val="CD1719"/>
              </a:solidFill>
              <a:latin typeface="Helvetica" pitchFamily="34" charset="0"/>
            </a:endParaRPr>
          </a:p>
        </p:txBody>
      </p:sp>
      <p:sp>
        <p:nvSpPr>
          <p:cNvPr id="4" name="Date Placeholder 3"/>
          <p:cNvSpPr>
            <a:spLocks noGrp="1"/>
          </p:cNvSpPr>
          <p:nvPr>
            <p:ph type="dt" sz="half" idx="10"/>
          </p:nvPr>
        </p:nvSpPr>
        <p:spPr>
          <a:xfrm>
            <a:off x="5006123" y="6356351"/>
            <a:ext cx="1192810" cy="365125"/>
          </a:xfrm>
        </p:spPr>
        <p:txBody>
          <a:bodyPr/>
          <a:lstStyle/>
          <a:p>
            <a:fld id="{CA3BA40F-6C93-4FF2-9E19-FC4F57CB2273}" type="datetimeFigureOut">
              <a:rPr lang="en-GB" smtClean="0"/>
              <a:pPr/>
              <a:t>08/02/2018</a:t>
            </a:fld>
            <a:endParaRPr lang="en-GB"/>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pPr/>
              <a:t>‹#›</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7880" y="212726"/>
            <a:ext cx="1068462" cy="105727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880" y="6131525"/>
            <a:ext cx="1080449" cy="602891"/>
          </a:xfrm>
          <a:prstGeom prst="rect">
            <a:avLst/>
          </a:prstGeom>
        </p:spPr>
      </p:pic>
      <p:sp>
        <p:nvSpPr>
          <p:cNvPr id="19" name="Rectangle 18"/>
          <p:cNvSpPr/>
          <p:nvPr userDrawn="1"/>
        </p:nvSpPr>
        <p:spPr>
          <a:xfrm>
            <a:off x="628650" y="5652249"/>
            <a:ext cx="123526" cy="123526"/>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3306126" y="1748667"/>
            <a:ext cx="183189" cy="183188"/>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a:off x="6169335" y="5358797"/>
            <a:ext cx="234297" cy="234297"/>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p:cNvSpPr>
            <a:spLocks noGrp="1"/>
          </p:cNvSpPr>
          <p:nvPr>
            <p:ph type="title" hasCustomPrompt="1"/>
          </p:nvPr>
        </p:nvSpPr>
        <p:spPr>
          <a:xfrm>
            <a:off x="628650" y="212726"/>
            <a:ext cx="6822017" cy="1057274"/>
          </a:xfrm>
          <a:solidFill>
            <a:srgbClr val="EFEFF0"/>
          </a:solidFill>
        </p:spPr>
        <p:txBody>
          <a:bodyPr anchor="b">
            <a:normAutofit/>
          </a:bodyPr>
          <a:lstStyle>
            <a:lvl1pPr>
              <a:lnSpc>
                <a:spcPts val="2800"/>
              </a:lnSpc>
              <a:spcBef>
                <a:spcPts val="300"/>
              </a:spcBef>
              <a:defRPr sz="3200" b="0" kern="0" baseline="30000">
                <a:latin typeface="Gotham Bold" pitchFamily="50" charset="0"/>
              </a:defRPr>
            </a:lvl1pPr>
          </a:lstStyle>
          <a:p>
            <a:r>
              <a:rPr lang="en-US" dirty="0" smtClean="0"/>
              <a:t>Click to edit Master title text</a:t>
            </a:r>
            <a:br>
              <a:rPr lang="en-US" dirty="0" smtClean="0"/>
            </a:br>
            <a:r>
              <a:rPr lang="en-US" dirty="0" smtClean="0"/>
              <a:t>Click to edit Master title text</a:t>
            </a:r>
            <a:endParaRPr lang="en-GB" dirty="0"/>
          </a:p>
        </p:txBody>
      </p:sp>
      <p:sp>
        <p:nvSpPr>
          <p:cNvPr id="16" name="Text Placeholder 17"/>
          <p:cNvSpPr>
            <a:spLocks noGrp="1"/>
          </p:cNvSpPr>
          <p:nvPr>
            <p:ph type="body" sz="quarter" idx="16" hasCustomPrompt="1"/>
          </p:nvPr>
        </p:nvSpPr>
        <p:spPr>
          <a:xfrm>
            <a:off x="740790" y="6361147"/>
            <a:ext cx="3968750" cy="422275"/>
          </a:xfrm>
        </p:spPr>
        <p:txBody>
          <a:bodyPr/>
          <a:lstStyle>
            <a:lvl1pPr marL="0" indent="0" algn="l">
              <a:buNone/>
              <a:defRPr sz="1800">
                <a:solidFill>
                  <a:srgbClr val="CD1719"/>
                </a:solidFill>
                <a:latin typeface="Bauer Bodoni Std" panose="02070603080706020303" pitchFamily="18" charset="0"/>
              </a:defRPr>
            </a:lvl1pPr>
            <a:lvl2pPr algn="l">
              <a:defRPr>
                <a:solidFill>
                  <a:srgbClr val="CD1719"/>
                </a:solidFill>
                <a:latin typeface="Bauer Bodoni Std" panose="02070603080706020303" pitchFamily="18" charset="0"/>
              </a:defRPr>
            </a:lvl2pPr>
            <a:lvl3pPr algn="l">
              <a:defRPr>
                <a:solidFill>
                  <a:srgbClr val="CD1719"/>
                </a:solidFill>
                <a:latin typeface="Bauer Bodoni Std" panose="02070603080706020303" pitchFamily="18" charset="0"/>
              </a:defRPr>
            </a:lvl3pPr>
            <a:lvl4pPr algn="l">
              <a:defRPr>
                <a:solidFill>
                  <a:srgbClr val="CD1719"/>
                </a:solidFill>
                <a:latin typeface="Bauer Bodoni Std" panose="02070603080706020303" pitchFamily="18" charset="0"/>
              </a:defRPr>
            </a:lvl4pPr>
            <a:lvl5pPr algn="l">
              <a:defRPr>
                <a:solidFill>
                  <a:srgbClr val="CD1719"/>
                </a:solidFill>
                <a:latin typeface="Bauer Bodoni Std" panose="02070603080706020303" pitchFamily="18" charset="0"/>
              </a:defRPr>
            </a:lvl5pPr>
          </a:lstStyle>
          <a:p>
            <a:pPr lvl="0"/>
            <a:r>
              <a:rPr lang="en-US" dirty="0" err="1" smtClean="0"/>
              <a:t>boolean</a:t>
            </a:r>
            <a:endParaRPr lang="en-GB" dirty="0"/>
          </a:p>
        </p:txBody>
      </p:sp>
      <p:sp>
        <p:nvSpPr>
          <p:cNvPr id="18" name="Picture Placeholder 4"/>
          <p:cNvSpPr>
            <a:spLocks noGrp="1"/>
          </p:cNvSpPr>
          <p:nvPr>
            <p:ph type="pic" sz="quarter" idx="17"/>
          </p:nvPr>
        </p:nvSpPr>
        <p:spPr>
          <a:xfrm>
            <a:off x="628650" y="1746932"/>
            <a:ext cx="2449528" cy="3828907"/>
          </a:xfrm>
        </p:spPr>
        <p:txBody>
          <a:bodyPr/>
          <a:lstStyle/>
          <a:p>
            <a:endParaRPr lang="en-GB"/>
          </a:p>
        </p:txBody>
      </p:sp>
      <p:sp>
        <p:nvSpPr>
          <p:cNvPr id="21" name="Picture Placeholder 4"/>
          <p:cNvSpPr>
            <a:spLocks noGrp="1"/>
          </p:cNvSpPr>
          <p:nvPr>
            <p:ph type="pic" sz="quarter" idx="18"/>
          </p:nvPr>
        </p:nvSpPr>
        <p:spPr>
          <a:xfrm>
            <a:off x="6468801" y="1746932"/>
            <a:ext cx="2449528" cy="3828907"/>
          </a:xfrm>
        </p:spPr>
        <p:txBody>
          <a:bodyPr/>
          <a:lstStyle/>
          <a:p>
            <a:endParaRPr lang="en-GB"/>
          </a:p>
        </p:txBody>
      </p:sp>
      <p:sp>
        <p:nvSpPr>
          <p:cNvPr id="24" name="Picture Placeholder 4"/>
          <p:cNvSpPr>
            <a:spLocks noGrp="1"/>
          </p:cNvSpPr>
          <p:nvPr>
            <p:ph type="pic" sz="quarter" idx="19"/>
          </p:nvPr>
        </p:nvSpPr>
        <p:spPr>
          <a:xfrm>
            <a:off x="3554484" y="1746932"/>
            <a:ext cx="2449528" cy="1876161"/>
          </a:xfrm>
        </p:spPr>
        <p:txBody>
          <a:bodyPr/>
          <a:lstStyle/>
          <a:p>
            <a:endParaRPr lang="en-GB"/>
          </a:p>
        </p:txBody>
      </p:sp>
      <p:sp>
        <p:nvSpPr>
          <p:cNvPr id="27" name="Picture Placeholder 4"/>
          <p:cNvSpPr>
            <a:spLocks noGrp="1"/>
          </p:cNvSpPr>
          <p:nvPr>
            <p:ph type="pic" sz="quarter" idx="20"/>
          </p:nvPr>
        </p:nvSpPr>
        <p:spPr>
          <a:xfrm>
            <a:off x="3554484" y="3803197"/>
            <a:ext cx="2449528" cy="1772644"/>
          </a:xfrm>
        </p:spPr>
        <p:txBody>
          <a:bodyPr/>
          <a:lstStyle/>
          <a:p>
            <a:endParaRPr lang="en-GB"/>
          </a:p>
        </p:txBody>
      </p:sp>
      <p:sp>
        <p:nvSpPr>
          <p:cNvPr id="28" name="Rectangle 27"/>
          <p:cNvSpPr/>
          <p:nvPr userDrawn="1"/>
        </p:nvSpPr>
        <p:spPr>
          <a:xfrm>
            <a:off x="6056635" y="3803197"/>
            <a:ext cx="171672" cy="171672"/>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0463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mp; Bullets P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006123" y="6356351"/>
            <a:ext cx="1192810" cy="365125"/>
          </a:xfrm>
        </p:spPr>
        <p:txBody>
          <a:bodyPr/>
          <a:lstStyle/>
          <a:p>
            <a:fld id="{CA3BA40F-6C93-4FF2-9E19-FC4F57CB2273}" type="datetimeFigureOut">
              <a:rPr lang="en-GB" smtClean="0"/>
              <a:pPr/>
              <a:t>08/02/2018</a:t>
            </a:fld>
            <a:endParaRPr lang="en-GB"/>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pPr/>
              <a:t>‹#›</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7880" y="212726"/>
            <a:ext cx="1068462" cy="105727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880" y="6131525"/>
            <a:ext cx="1080449" cy="602891"/>
          </a:xfrm>
          <a:prstGeom prst="rect">
            <a:avLst/>
          </a:prstGeom>
        </p:spPr>
      </p:pic>
      <p:sp>
        <p:nvSpPr>
          <p:cNvPr id="19" name="Rectangle 18"/>
          <p:cNvSpPr/>
          <p:nvPr userDrawn="1"/>
        </p:nvSpPr>
        <p:spPr>
          <a:xfrm>
            <a:off x="628650" y="5501217"/>
            <a:ext cx="123526" cy="135879"/>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rot="5400000">
            <a:off x="6192286" y="3260738"/>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Title 1"/>
          <p:cNvSpPr>
            <a:spLocks noGrp="1"/>
          </p:cNvSpPr>
          <p:nvPr>
            <p:ph type="title" hasCustomPrompt="1"/>
          </p:nvPr>
        </p:nvSpPr>
        <p:spPr>
          <a:xfrm>
            <a:off x="628650" y="212726"/>
            <a:ext cx="6822017" cy="1057274"/>
          </a:xfrm>
          <a:solidFill>
            <a:srgbClr val="EFEFF0"/>
          </a:solidFill>
        </p:spPr>
        <p:txBody>
          <a:bodyPr anchor="b">
            <a:normAutofit/>
          </a:bodyPr>
          <a:lstStyle>
            <a:lvl1pPr>
              <a:lnSpc>
                <a:spcPts val="2800"/>
              </a:lnSpc>
              <a:spcBef>
                <a:spcPts val="300"/>
              </a:spcBef>
              <a:defRPr sz="3200" b="0" kern="0" baseline="30000">
                <a:latin typeface="Gotham Bold" pitchFamily="50" charset="0"/>
              </a:defRPr>
            </a:lvl1pPr>
          </a:lstStyle>
          <a:p>
            <a:r>
              <a:rPr lang="en-US" dirty="0" smtClean="0"/>
              <a:t>Click to edit Master title text</a:t>
            </a:r>
            <a:br>
              <a:rPr lang="en-US" dirty="0" smtClean="0"/>
            </a:br>
            <a:r>
              <a:rPr lang="en-US" dirty="0" smtClean="0"/>
              <a:t>Click to edit Master title text</a:t>
            </a:r>
            <a:endParaRPr lang="en-GB" dirty="0"/>
          </a:p>
        </p:txBody>
      </p:sp>
      <p:sp>
        <p:nvSpPr>
          <p:cNvPr id="18" name="TextBox 17"/>
          <p:cNvSpPr txBox="1"/>
          <p:nvPr userDrawn="1"/>
        </p:nvSpPr>
        <p:spPr>
          <a:xfrm>
            <a:off x="602772" y="6314604"/>
            <a:ext cx="508958" cy="415498"/>
          </a:xfrm>
          <a:prstGeom prst="rect">
            <a:avLst/>
          </a:prstGeom>
          <a:noFill/>
        </p:spPr>
        <p:txBody>
          <a:bodyPr wrap="square" rtlCol="0">
            <a:spAutoFit/>
          </a:bodyPr>
          <a:lstStyle/>
          <a:p>
            <a:r>
              <a:rPr lang="en-GB" sz="2100" b="1" dirty="0" smtClean="0">
                <a:solidFill>
                  <a:srgbClr val="CD1719"/>
                </a:solidFill>
                <a:latin typeface="Helvetica" pitchFamily="34" charset="0"/>
              </a:rPr>
              <a:t>*</a:t>
            </a:r>
            <a:endParaRPr lang="en-GB" sz="2100" b="1" dirty="0">
              <a:solidFill>
                <a:srgbClr val="CD1719"/>
              </a:solidFill>
              <a:latin typeface="Helvetica" pitchFamily="34" charset="0"/>
            </a:endParaRPr>
          </a:p>
        </p:txBody>
      </p:sp>
      <p:sp>
        <p:nvSpPr>
          <p:cNvPr id="21" name="Text Placeholder 17"/>
          <p:cNvSpPr>
            <a:spLocks noGrp="1"/>
          </p:cNvSpPr>
          <p:nvPr>
            <p:ph type="body" sz="quarter" idx="16" hasCustomPrompt="1"/>
          </p:nvPr>
        </p:nvSpPr>
        <p:spPr>
          <a:xfrm>
            <a:off x="740790" y="6361147"/>
            <a:ext cx="3968750" cy="422275"/>
          </a:xfrm>
        </p:spPr>
        <p:txBody>
          <a:bodyPr/>
          <a:lstStyle>
            <a:lvl1pPr marL="0" indent="0" algn="l">
              <a:buNone/>
              <a:defRPr sz="1800">
                <a:solidFill>
                  <a:srgbClr val="CD1719"/>
                </a:solidFill>
                <a:latin typeface="Bauer Bodoni Std" panose="02070603080706020303" pitchFamily="18" charset="0"/>
              </a:defRPr>
            </a:lvl1pPr>
            <a:lvl2pPr algn="l">
              <a:defRPr>
                <a:solidFill>
                  <a:srgbClr val="CD1719"/>
                </a:solidFill>
                <a:latin typeface="Bauer Bodoni Std" panose="02070603080706020303" pitchFamily="18" charset="0"/>
              </a:defRPr>
            </a:lvl2pPr>
            <a:lvl3pPr algn="l">
              <a:defRPr>
                <a:solidFill>
                  <a:srgbClr val="CD1719"/>
                </a:solidFill>
                <a:latin typeface="Bauer Bodoni Std" panose="02070603080706020303" pitchFamily="18" charset="0"/>
              </a:defRPr>
            </a:lvl3pPr>
            <a:lvl4pPr algn="l">
              <a:defRPr>
                <a:solidFill>
                  <a:srgbClr val="CD1719"/>
                </a:solidFill>
                <a:latin typeface="Bauer Bodoni Std" panose="02070603080706020303" pitchFamily="18" charset="0"/>
              </a:defRPr>
            </a:lvl4pPr>
            <a:lvl5pPr algn="l">
              <a:defRPr>
                <a:solidFill>
                  <a:srgbClr val="CD1719"/>
                </a:solidFill>
                <a:latin typeface="Bauer Bodoni Std" panose="02070603080706020303" pitchFamily="18" charset="0"/>
              </a:defRPr>
            </a:lvl5pPr>
          </a:lstStyle>
          <a:p>
            <a:pPr lvl="0"/>
            <a:r>
              <a:rPr lang="en-US" dirty="0" err="1" smtClean="0"/>
              <a:t>boolean</a:t>
            </a:r>
            <a:endParaRPr lang="en-GB" dirty="0"/>
          </a:p>
        </p:txBody>
      </p:sp>
      <p:sp>
        <p:nvSpPr>
          <p:cNvPr id="22" name="Picture Placeholder 4"/>
          <p:cNvSpPr>
            <a:spLocks noGrp="1"/>
          </p:cNvSpPr>
          <p:nvPr>
            <p:ph type="pic" sz="quarter" idx="17"/>
          </p:nvPr>
        </p:nvSpPr>
        <p:spPr>
          <a:xfrm>
            <a:off x="628650" y="1746932"/>
            <a:ext cx="2449528" cy="3828907"/>
          </a:xfrm>
        </p:spPr>
        <p:txBody>
          <a:bodyPr/>
          <a:lstStyle/>
          <a:p>
            <a:endParaRPr lang="en-GB" dirty="0"/>
          </a:p>
        </p:txBody>
      </p:sp>
      <p:sp>
        <p:nvSpPr>
          <p:cNvPr id="23" name="Text Placeholder 7"/>
          <p:cNvSpPr>
            <a:spLocks noGrp="1"/>
          </p:cNvSpPr>
          <p:nvPr>
            <p:ph type="body" sz="quarter" idx="13"/>
          </p:nvPr>
        </p:nvSpPr>
        <p:spPr>
          <a:xfrm>
            <a:off x="3214860" y="1622408"/>
            <a:ext cx="4273060" cy="4364371"/>
          </a:xfrm>
        </p:spPr>
        <p:txBody>
          <a:bodyPr>
            <a:normAutofit/>
          </a:bodyPr>
          <a:lstStyle>
            <a:lvl1pPr marL="171450" indent="-171450">
              <a:lnSpc>
                <a:spcPts val="3000"/>
              </a:lnSpc>
              <a:spcAft>
                <a:spcPts val="1200"/>
              </a:spcAft>
              <a:buClr>
                <a:srgbClr val="CD1719"/>
              </a:buClr>
              <a:buFont typeface="Wingdings" panose="05000000000000000000" pitchFamily="2" charset="2"/>
              <a:buChar char="§"/>
              <a:defRPr sz="1600" kern="0" spc="0" baseline="0">
                <a:latin typeface="Gotham Book"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48869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mp; Text P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006123" y="6356351"/>
            <a:ext cx="1192810" cy="365125"/>
          </a:xfrm>
        </p:spPr>
        <p:txBody>
          <a:bodyPr/>
          <a:lstStyle/>
          <a:p>
            <a:fld id="{CA3BA40F-6C93-4FF2-9E19-FC4F57CB2273}" type="datetimeFigureOut">
              <a:rPr lang="en-GB" smtClean="0"/>
              <a:pPr/>
              <a:t>08/02/2018</a:t>
            </a:fld>
            <a:endParaRPr lang="en-GB"/>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pPr/>
              <a:t>‹#›</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7880" y="212726"/>
            <a:ext cx="1068462" cy="105727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880" y="6131525"/>
            <a:ext cx="1080449" cy="602891"/>
          </a:xfrm>
          <a:prstGeom prst="rect">
            <a:avLst/>
          </a:prstGeom>
        </p:spPr>
      </p:pic>
      <p:sp>
        <p:nvSpPr>
          <p:cNvPr id="19" name="Rectangle 18"/>
          <p:cNvSpPr/>
          <p:nvPr userDrawn="1"/>
        </p:nvSpPr>
        <p:spPr>
          <a:xfrm>
            <a:off x="628650" y="5501217"/>
            <a:ext cx="123526" cy="135879"/>
          </a:xfrm>
          <a:prstGeom prst="rect">
            <a:avLst/>
          </a:pr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rot="5400000">
            <a:off x="6192286" y="3260738"/>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Title 1"/>
          <p:cNvSpPr>
            <a:spLocks noGrp="1"/>
          </p:cNvSpPr>
          <p:nvPr>
            <p:ph type="title" hasCustomPrompt="1"/>
          </p:nvPr>
        </p:nvSpPr>
        <p:spPr>
          <a:xfrm>
            <a:off x="628650" y="212726"/>
            <a:ext cx="6822017" cy="1057274"/>
          </a:xfrm>
          <a:solidFill>
            <a:srgbClr val="EFEFF0"/>
          </a:solidFill>
        </p:spPr>
        <p:txBody>
          <a:bodyPr anchor="b">
            <a:normAutofit/>
          </a:bodyPr>
          <a:lstStyle>
            <a:lvl1pPr>
              <a:lnSpc>
                <a:spcPts val="2800"/>
              </a:lnSpc>
              <a:spcBef>
                <a:spcPts val="300"/>
              </a:spcBef>
              <a:defRPr sz="3200" b="0" kern="0" baseline="30000">
                <a:latin typeface="Gotham Bold" pitchFamily="50" charset="0"/>
              </a:defRPr>
            </a:lvl1pPr>
          </a:lstStyle>
          <a:p>
            <a:r>
              <a:rPr lang="en-US" dirty="0" smtClean="0"/>
              <a:t>Click to edit Master title style</a:t>
            </a:r>
            <a:br>
              <a:rPr lang="en-US" dirty="0" smtClean="0"/>
            </a:br>
            <a:r>
              <a:rPr lang="en-US" dirty="0" smtClean="0"/>
              <a:t>Click to edit Master title style</a:t>
            </a:r>
            <a:endParaRPr lang="en-GB" dirty="0"/>
          </a:p>
        </p:txBody>
      </p:sp>
      <p:sp>
        <p:nvSpPr>
          <p:cNvPr id="18" name="TextBox 17"/>
          <p:cNvSpPr txBox="1"/>
          <p:nvPr userDrawn="1"/>
        </p:nvSpPr>
        <p:spPr>
          <a:xfrm>
            <a:off x="602772" y="6314604"/>
            <a:ext cx="508958" cy="415498"/>
          </a:xfrm>
          <a:prstGeom prst="rect">
            <a:avLst/>
          </a:prstGeom>
          <a:noFill/>
        </p:spPr>
        <p:txBody>
          <a:bodyPr wrap="square" rtlCol="0">
            <a:spAutoFit/>
          </a:bodyPr>
          <a:lstStyle/>
          <a:p>
            <a:r>
              <a:rPr lang="en-GB" sz="2100" b="1" dirty="0" smtClean="0">
                <a:solidFill>
                  <a:srgbClr val="CD1719"/>
                </a:solidFill>
                <a:latin typeface="Helvetica" pitchFamily="34" charset="0"/>
              </a:rPr>
              <a:t>*</a:t>
            </a:r>
            <a:endParaRPr lang="en-GB" sz="2100" b="1" dirty="0">
              <a:solidFill>
                <a:srgbClr val="CD1719"/>
              </a:solidFill>
              <a:latin typeface="Helvetica" pitchFamily="34" charset="0"/>
            </a:endParaRPr>
          </a:p>
        </p:txBody>
      </p:sp>
      <p:sp>
        <p:nvSpPr>
          <p:cNvPr id="21" name="Text Placeholder 17"/>
          <p:cNvSpPr>
            <a:spLocks noGrp="1"/>
          </p:cNvSpPr>
          <p:nvPr>
            <p:ph type="body" sz="quarter" idx="16" hasCustomPrompt="1"/>
          </p:nvPr>
        </p:nvSpPr>
        <p:spPr>
          <a:xfrm>
            <a:off x="740790" y="6361147"/>
            <a:ext cx="3968750" cy="422275"/>
          </a:xfrm>
        </p:spPr>
        <p:txBody>
          <a:bodyPr/>
          <a:lstStyle>
            <a:lvl1pPr marL="0" indent="0" algn="l">
              <a:buNone/>
              <a:defRPr sz="1800">
                <a:solidFill>
                  <a:srgbClr val="CD1719"/>
                </a:solidFill>
                <a:latin typeface="Bauer Bodoni Std" panose="02070603080706020303" pitchFamily="18" charset="0"/>
              </a:defRPr>
            </a:lvl1pPr>
            <a:lvl2pPr algn="l">
              <a:defRPr>
                <a:solidFill>
                  <a:srgbClr val="CD1719"/>
                </a:solidFill>
                <a:latin typeface="Bauer Bodoni Std" panose="02070603080706020303" pitchFamily="18" charset="0"/>
              </a:defRPr>
            </a:lvl2pPr>
            <a:lvl3pPr algn="l">
              <a:defRPr>
                <a:solidFill>
                  <a:srgbClr val="CD1719"/>
                </a:solidFill>
                <a:latin typeface="Bauer Bodoni Std" panose="02070603080706020303" pitchFamily="18" charset="0"/>
              </a:defRPr>
            </a:lvl3pPr>
            <a:lvl4pPr algn="l">
              <a:defRPr>
                <a:solidFill>
                  <a:srgbClr val="CD1719"/>
                </a:solidFill>
                <a:latin typeface="Bauer Bodoni Std" panose="02070603080706020303" pitchFamily="18" charset="0"/>
              </a:defRPr>
            </a:lvl4pPr>
            <a:lvl5pPr algn="l">
              <a:defRPr>
                <a:solidFill>
                  <a:srgbClr val="CD1719"/>
                </a:solidFill>
                <a:latin typeface="Bauer Bodoni Std" panose="02070603080706020303" pitchFamily="18" charset="0"/>
              </a:defRPr>
            </a:lvl5pPr>
          </a:lstStyle>
          <a:p>
            <a:pPr lvl="0"/>
            <a:r>
              <a:rPr lang="en-US" dirty="0" err="1" smtClean="0"/>
              <a:t>boolean</a:t>
            </a:r>
            <a:endParaRPr lang="en-GB" dirty="0"/>
          </a:p>
        </p:txBody>
      </p:sp>
      <p:sp>
        <p:nvSpPr>
          <p:cNvPr id="22" name="Picture Placeholder 4"/>
          <p:cNvSpPr>
            <a:spLocks noGrp="1"/>
          </p:cNvSpPr>
          <p:nvPr>
            <p:ph type="pic" sz="quarter" idx="17"/>
          </p:nvPr>
        </p:nvSpPr>
        <p:spPr>
          <a:xfrm>
            <a:off x="628650" y="1746932"/>
            <a:ext cx="2449528" cy="3828907"/>
          </a:xfrm>
        </p:spPr>
        <p:txBody>
          <a:bodyPr/>
          <a:lstStyle/>
          <a:p>
            <a:endParaRPr lang="en-GB" dirty="0"/>
          </a:p>
        </p:txBody>
      </p:sp>
      <p:sp>
        <p:nvSpPr>
          <p:cNvPr id="14" name="Text Placeholder 7"/>
          <p:cNvSpPr>
            <a:spLocks noGrp="1"/>
          </p:cNvSpPr>
          <p:nvPr>
            <p:ph type="body" sz="quarter" idx="18" hasCustomPrompt="1"/>
          </p:nvPr>
        </p:nvSpPr>
        <p:spPr>
          <a:xfrm>
            <a:off x="3210560" y="1609963"/>
            <a:ext cx="4260426" cy="4376817"/>
          </a:xfrm>
        </p:spPr>
        <p:txBody>
          <a:bodyPr>
            <a:normAutofit/>
          </a:bodyPr>
          <a:lstStyle>
            <a:lvl1pPr marL="0" indent="0">
              <a:lnSpc>
                <a:spcPts val="2600"/>
              </a:lnSpc>
              <a:spcAft>
                <a:spcPts val="1000"/>
              </a:spcAft>
              <a:buNone/>
              <a:defRPr sz="1600" kern="0" baseline="0">
                <a:latin typeface="Gotham Book" pitchFamily="50" charset="0"/>
              </a:defRPr>
            </a:lvl1pPr>
            <a:lvl2pPr marL="342900" indent="0">
              <a:lnSpc>
                <a:spcPts val="3000"/>
              </a:lnSpc>
              <a:spcAft>
                <a:spcPts val="1600"/>
              </a:spcAft>
              <a:buNone/>
              <a:defRPr sz="1600"/>
            </a:lvl2pPr>
            <a:lvl3pPr marL="685800" indent="0">
              <a:lnSpc>
                <a:spcPts val="3000"/>
              </a:lnSpc>
              <a:spcAft>
                <a:spcPts val="1600"/>
              </a:spcAft>
              <a:buNone/>
              <a:defRPr sz="1600"/>
            </a:lvl3pPr>
            <a:lvl4pPr marL="1028700" indent="0">
              <a:lnSpc>
                <a:spcPts val="3000"/>
              </a:lnSpc>
              <a:spcAft>
                <a:spcPts val="1600"/>
              </a:spcAft>
              <a:buNone/>
              <a:defRPr sz="1600"/>
            </a:lvl4pPr>
            <a:lvl5pPr marL="1371600" indent="0">
              <a:lnSpc>
                <a:spcPts val="3000"/>
              </a:lnSpc>
              <a:spcAft>
                <a:spcPts val="1600"/>
              </a:spcAft>
              <a:buNone/>
              <a:defRPr sz="1600"/>
            </a:lvl5pPr>
          </a:lstStyle>
          <a:p>
            <a:pPr lvl="0"/>
            <a:r>
              <a:rPr lang="en-US" dirty="0" smtClean="0"/>
              <a:t>Click to edit body text</a:t>
            </a:r>
            <a:endParaRPr lang="en-GB" dirty="0"/>
          </a:p>
        </p:txBody>
      </p:sp>
    </p:spTree>
    <p:extLst>
      <p:ext uri="{BB962C8B-B14F-4D97-AF65-F5344CB8AC3E}">
        <p14:creationId xmlns:p14="http://schemas.microsoft.com/office/powerpoint/2010/main" val="20990899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6"/>
            <a:ext cx="7176407" cy="1325563"/>
          </a:xfrm>
          <a:prstGeom prst="rect">
            <a:avLst/>
          </a:prstGeom>
          <a:noFill/>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628651" y="1825625"/>
            <a:ext cx="7176407"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3BA40F-6C93-4FF2-9E19-FC4F57CB2273}" type="datetimeFigureOut">
              <a:rPr lang="en-GB" smtClean="0"/>
              <a:pPr/>
              <a:t>08/02/2018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dirty="0" smtClean="0"/>
              <a:t>http://www.ucc.ie/en</a:t>
            </a:r>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AD13CF-1E95-4E93-960C-FF4581689203}" type="slidenum">
              <a:rPr lang="en-GB" smtClean="0"/>
              <a:pPr/>
              <a:t>‹#›</a:t>
            </a:fld>
            <a:endParaRPr lang="en-GB"/>
          </a:p>
        </p:txBody>
      </p:sp>
    </p:spTree>
    <p:extLst>
      <p:ext uri="{BB962C8B-B14F-4D97-AF65-F5344CB8AC3E}">
        <p14:creationId xmlns:p14="http://schemas.microsoft.com/office/powerpoint/2010/main" val="887452486"/>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2" r:id="rId3"/>
    <p:sldLayoutId id="2147483661" r:id="rId4"/>
    <p:sldLayoutId id="2147483669" r:id="rId5"/>
    <p:sldLayoutId id="2147483663" r:id="rId6"/>
    <p:sldLayoutId id="2147483664" r:id="rId7"/>
    <p:sldLayoutId id="2147483666" r:id="rId8"/>
    <p:sldLayoutId id="2147483670" r:id="rId9"/>
    <p:sldLayoutId id="2147483665" r:id="rId10"/>
    <p:sldLayoutId id="2147483671" r:id="rId11"/>
    <p:sldLayoutId id="2147483672" r:id="rId12"/>
    <p:sldLayoutId id="2147483700"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6"/>
            <a:ext cx="7176407" cy="1325563"/>
          </a:xfrm>
          <a:prstGeom prst="rect">
            <a:avLst/>
          </a:prstGeom>
          <a:noFill/>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628651" y="1825625"/>
            <a:ext cx="7176407"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3BA40F-6C93-4FF2-9E19-FC4F57CB2273}" type="datetimeFigureOut">
              <a:rPr lang="en-GB" smtClean="0">
                <a:solidFill>
                  <a:prstClr val="black">
                    <a:tint val="75000"/>
                  </a:prstClr>
                </a:solidFill>
              </a:rPr>
              <a:pPr/>
              <a:t>08/02/2018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dirty="0" smtClean="0">
                <a:solidFill>
                  <a:prstClr val="black">
                    <a:tint val="75000"/>
                  </a:prstClr>
                </a:solidFill>
              </a:rPr>
              <a:t>http://www.ucc.ie/en</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565342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hyperlink" Target="http://www.irishmathstrust.com/teachers-maths-circles" TargetMode="External"/><Relationship Id="rId2" Type="http://schemas.openxmlformats.org/officeDocument/2006/relationships/hyperlink" Target="http://mathscircles.ie/" TargetMode="Externa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hyperlink" Target="http://www.irishmathstrust.com/mio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youtube.com/watch?v=YUqHdxxdbyM" TargetMode="External"/><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youtube.com/watch?v=BTiZD7p_oTc" TargetMode="Externa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ogle.ie/search?q=fractals+in+nature&amp;espv=2&amp;biw=1475&amp;bih=684&amp;source=lnms&amp;tbm=isch&amp;sa=X&amp;ved=0CAYQ_AUoAWoVChMI0_6lr-iIyQIViz0aCh0NAQlh" TargetMode="External"/><Relationship Id="rId1" Type="http://schemas.openxmlformats.org/officeDocument/2006/relationships/slideLayout" Target="../slideLayouts/slideLayout21.xml"/><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ogle.ie/search?q=fractals+in+nature&amp;espv=2&amp;biw=1475&amp;bih=684&amp;source=lnms&amp;tbm=isch&amp;sa=X&amp;ved=0CAYQ_AUoAWoVChMI0_6lr-iIyQIViz0aCh0NAQlh" TargetMode="External"/><Relationship Id="rId1" Type="http://schemas.openxmlformats.org/officeDocument/2006/relationships/slideLayout" Target="../slideLayouts/slideLayout21.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jpe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PI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4911725"/>
            <a:ext cx="91440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txBox="1">
            <a:spLocks noChangeArrowheads="1"/>
          </p:cNvSpPr>
          <p:nvPr/>
        </p:nvSpPr>
        <p:spPr bwMode="auto">
          <a:xfrm>
            <a:off x="0" y="-14288"/>
            <a:ext cx="9144000" cy="1244601"/>
          </a:xfrm>
          <a:prstGeom prst="rect">
            <a:avLst/>
          </a:prstGeom>
          <a:solidFill>
            <a:srgbClr val="0070C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en-US" sz="4000" dirty="0">
                <a:solidFill>
                  <a:schemeClr val="bg1"/>
                </a:solidFill>
              </a:rPr>
              <a:t>Mathematics </a:t>
            </a:r>
            <a:r>
              <a:rPr lang="en-IE" altLang="en-US" sz="4000" dirty="0" smtClean="0">
                <a:solidFill>
                  <a:schemeClr val="bg1"/>
                </a:solidFill>
              </a:rPr>
              <a:t>for Young People: </a:t>
            </a:r>
            <a:endParaRPr lang="en-IE" altLang="en-US" sz="4000" dirty="0">
              <a:solidFill>
                <a:schemeClr val="bg1"/>
              </a:solidFill>
            </a:endParaRPr>
          </a:p>
          <a:p>
            <a:pPr algn="ctr" eaLnBrk="1" hangingPunct="1">
              <a:spcBef>
                <a:spcPct val="0"/>
              </a:spcBef>
              <a:buFontTx/>
              <a:buNone/>
            </a:pPr>
            <a:r>
              <a:rPr lang="en-IE" altLang="en-US" sz="4000" dirty="0">
                <a:solidFill>
                  <a:schemeClr val="bg1"/>
                </a:solidFill>
              </a:rPr>
              <a:t>Where does Ireland stand? </a:t>
            </a:r>
          </a:p>
          <a:p>
            <a:pPr algn="ctr" eaLnBrk="1" hangingPunct="1">
              <a:spcBef>
                <a:spcPct val="0"/>
              </a:spcBef>
              <a:buFontTx/>
              <a:buNone/>
            </a:pPr>
            <a:r>
              <a:rPr lang="en-IE" altLang="en-US" sz="4000" dirty="0"/>
              <a:t> </a:t>
            </a:r>
            <a:endParaRPr lang="en-US" altLang="en-US" sz="4000" dirty="0"/>
          </a:p>
        </p:txBody>
      </p:sp>
      <p:pic>
        <p:nvPicPr>
          <p:cNvPr id="4100" name="Picture 4" descr="PISA3"/>
          <p:cNvPicPr>
            <a:picLocks noChangeAspect="1" noChangeArrowheads="1"/>
          </p:cNvPicPr>
          <p:nvPr/>
        </p:nvPicPr>
        <p:blipFill>
          <a:blip r:embed="rId3">
            <a:extLst>
              <a:ext uri="{28A0092B-C50C-407E-A947-70E740481C1C}">
                <a14:useLocalDpi xmlns:a14="http://schemas.microsoft.com/office/drawing/2010/main" val="0"/>
              </a:ext>
            </a:extLst>
          </a:blip>
          <a:srcRect r="1408" b="13312"/>
          <a:stretch>
            <a:fillRect/>
          </a:stretch>
        </p:blipFill>
        <p:spPr bwMode="auto">
          <a:xfrm>
            <a:off x="12700" y="1373188"/>
            <a:ext cx="5089525"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PISA4"/>
          <p:cNvPicPr>
            <a:picLocks noChangeAspect="1" noChangeArrowheads="1"/>
          </p:cNvPicPr>
          <p:nvPr/>
        </p:nvPicPr>
        <p:blipFill>
          <a:blip r:embed="rId4">
            <a:extLst>
              <a:ext uri="{28A0092B-C50C-407E-A947-70E740481C1C}">
                <a14:useLocalDpi xmlns:a14="http://schemas.microsoft.com/office/drawing/2010/main" val="0"/>
              </a:ext>
            </a:extLst>
          </a:blip>
          <a:srcRect r="578" b="13908"/>
          <a:stretch>
            <a:fillRect/>
          </a:stretch>
        </p:blipFill>
        <p:spPr bwMode="auto">
          <a:xfrm>
            <a:off x="4532313" y="1417638"/>
            <a:ext cx="4611687"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wn Arrow 6"/>
          <p:cNvSpPr/>
          <p:nvPr/>
        </p:nvSpPr>
        <p:spPr>
          <a:xfrm flipV="1">
            <a:off x="2532063" y="4421188"/>
            <a:ext cx="349250" cy="27622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8" name="Down Arrow 7"/>
          <p:cNvSpPr/>
          <p:nvPr/>
        </p:nvSpPr>
        <p:spPr>
          <a:xfrm flipV="1">
            <a:off x="6623050" y="4484688"/>
            <a:ext cx="339725" cy="2794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4104" name="Rectangle 8"/>
          <p:cNvSpPr>
            <a:spLocks noChangeArrowheads="1"/>
          </p:cNvSpPr>
          <p:nvPr/>
        </p:nvSpPr>
        <p:spPr bwMode="auto">
          <a:xfrm>
            <a:off x="-30163" y="5732463"/>
            <a:ext cx="90535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IE" altLang="en-US" sz="1800">
                <a:solidFill>
                  <a:srgbClr val="000000"/>
                </a:solidFill>
                <a:latin typeface="PT Sans"/>
              </a:rPr>
              <a:t>      International tests like PISA and TIMMS</a:t>
            </a:r>
            <a:r>
              <a:rPr lang="en-IE" altLang="en-US" sz="1800">
                <a:latin typeface="Arial" panose="020B0604020202020204" pitchFamily="34" charset="0"/>
              </a:rPr>
              <a:t>, show that </a:t>
            </a:r>
            <a:r>
              <a:rPr lang="en-IE" altLang="en-US" sz="1800" b="1" i="1">
                <a:latin typeface="Arial" panose="020B0604020202020204" pitchFamily="34" charset="0"/>
              </a:rPr>
              <a:t>Irish children do relatively well in basic mathematics skills, but need more practice with creative problem solving.</a:t>
            </a:r>
            <a:r>
              <a:rPr lang="en-IE" altLang="en-US" sz="1800">
                <a:latin typeface="Arial" panose="020B0604020202020204" pitchFamily="34" charset="0"/>
              </a:rPr>
              <a:t> This will help them prepare for the jobs of tomorrow. </a:t>
            </a:r>
          </a:p>
        </p:txBody>
      </p:sp>
    </p:spTree>
    <p:extLst>
      <p:ext uri="{BB962C8B-B14F-4D97-AF65-F5344CB8AC3E}">
        <p14:creationId xmlns:p14="http://schemas.microsoft.com/office/powerpoint/2010/main" val="377363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600" b="1" dirty="0"/>
              <a:t>Sample 1st year Maths Circles lesson</a:t>
            </a:r>
            <a:r>
              <a:rPr lang="en-IE" sz="3600" b="1" baseline="0" dirty="0">
                <a:latin typeface="Gotham Bold"/>
              </a:rPr>
              <a:t/>
            </a:r>
            <a:br>
              <a:rPr lang="en-IE" sz="3600" b="1" baseline="0" dirty="0">
                <a:latin typeface="Gotham Bold"/>
              </a:rPr>
            </a:br>
            <a:endParaRPr lang="en-IE" sz="3600" b="1" dirty="0">
              <a:latin typeface="Gotham Bold"/>
            </a:endParaRPr>
          </a:p>
        </p:txBody>
      </p:sp>
      <p:sp>
        <p:nvSpPr>
          <p:cNvPr id="3" name="Text Placeholder 2"/>
          <p:cNvSpPr>
            <a:spLocks noGrp="1"/>
          </p:cNvSpPr>
          <p:nvPr>
            <p:ph type="body" sz="quarter" idx="13"/>
          </p:nvPr>
        </p:nvSpPr>
        <p:spPr>
          <a:xfrm>
            <a:off x="855218" y="1628081"/>
            <a:ext cx="6807708" cy="4816919"/>
          </a:xfrm>
        </p:spPr>
        <p:txBody>
          <a:bodyPr>
            <a:normAutofit/>
          </a:bodyPr>
          <a:lstStyle/>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smtClean="0">
              <a:solidFill>
                <a:srgbClr val="C00000"/>
              </a:solidFill>
              <a:latin typeface="Calibri" pitchFamily="34" charset="0"/>
              <a:ea typeface="Times New Roman"/>
            </a:endParaRPr>
          </a:p>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smtClean="0">
              <a:solidFill>
                <a:srgbClr val="C00000"/>
              </a:solidFill>
              <a:latin typeface="Calibri" pitchFamily="34" charset="0"/>
              <a:ea typeface="Times New Roman"/>
            </a:endParaRPr>
          </a:p>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smtClean="0">
              <a:latin typeface="Calibri" pitchFamily="34" charset="0"/>
              <a:ea typeface="Times New Roman"/>
            </a:endParaRPr>
          </a:p>
        </p:txBody>
      </p:sp>
      <p:sp>
        <p:nvSpPr>
          <p:cNvPr id="4" name="Rectangle 3"/>
          <p:cNvSpPr/>
          <p:nvPr/>
        </p:nvSpPr>
        <p:spPr>
          <a:xfrm>
            <a:off x="7846541" y="212726"/>
            <a:ext cx="1062681" cy="105727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926" y="212726"/>
            <a:ext cx="1429909" cy="1715891"/>
          </a:xfrm>
          <a:prstGeom prst="rect">
            <a:avLst/>
          </a:prstGeom>
        </p:spPr>
      </p:pic>
      <p:sp>
        <p:nvSpPr>
          <p:cNvPr id="9" name="Rectangle 5"/>
          <p:cNvSpPr>
            <a:spLocks noChangeArrowheads="1"/>
          </p:cNvSpPr>
          <p:nvPr/>
        </p:nvSpPr>
        <p:spPr bwMode="auto">
          <a:xfrm>
            <a:off x="457200" y="1386853"/>
            <a:ext cx="174919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IE" altLang="en-US" sz="1600"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Nim</a:t>
            </a:r>
            <a:r>
              <a:rPr kumimoji="0" lang="en-IE" altLang="en-US"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The Game</a:t>
            </a:r>
            <a:endParaRPr kumimoji="0" lang="en-IE" altLang="en-US"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6"/>
          <p:cNvSpPr>
            <a:spLocks noChangeArrowheads="1"/>
          </p:cNvSpPr>
          <p:nvPr/>
        </p:nvSpPr>
        <p:spPr bwMode="auto">
          <a:xfrm>
            <a:off x="542590" y="1774382"/>
            <a:ext cx="454202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IE" b="1" dirty="0">
                <a:latin typeface="Calibri" panose="020F0502020204030204" pitchFamily="34" charset="0"/>
              </a:rPr>
              <a:t>Solution. </a:t>
            </a:r>
            <a:endParaRPr lang="en-IE" b="1" dirty="0" smtClean="0">
              <a:latin typeface="Calibri" panose="020F0502020204030204" pitchFamily="34" charset="0"/>
            </a:endParaRPr>
          </a:p>
          <a:p>
            <a:r>
              <a:rPr lang="en-IE" dirty="0" smtClean="0">
                <a:latin typeface="Calibri" panose="020F0502020204030204" pitchFamily="34" charset="0"/>
              </a:rPr>
              <a:t>The </a:t>
            </a:r>
            <a:r>
              <a:rPr lang="en-IE" dirty="0">
                <a:latin typeface="Calibri" panose="020F0502020204030204" pitchFamily="34" charset="0"/>
              </a:rPr>
              <a:t>second player always wins. If the first player removes </a:t>
            </a:r>
            <a:r>
              <a:rPr lang="en-IE" i="1" dirty="0">
                <a:latin typeface="Calibri" panose="020F0502020204030204" pitchFamily="34" charset="0"/>
              </a:rPr>
              <a:t>x</a:t>
            </a:r>
            <a:r>
              <a:rPr lang="en-IE" dirty="0">
                <a:latin typeface="Calibri" panose="020F0502020204030204" pitchFamily="34" charset="0"/>
              </a:rPr>
              <a:t> sticks, the second player removes 4 – </a:t>
            </a:r>
            <a:r>
              <a:rPr lang="en-IE" i="1" dirty="0">
                <a:latin typeface="Calibri" panose="020F0502020204030204" pitchFamily="34" charset="0"/>
              </a:rPr>
              <a:t>x</a:t>
            </a:r>
            <a:r>
              <a:rPr lang="en-IE" dirty="0">
                <a:latin typeface="Calibri" panose="020F0502020204030204" pitchFamily="34" charset="0"/>
              </a:rPr>
              <a:t> sticks. </a:t>
            </a:r>
            <a:endParaRPr lang="en-IE" dirty="0" smtClean="0">
              <a:latin typeface="Calibri" panose="020F0502020204030204" pitchFamily="34" charset="0"/>
            </a:endParaRPr>
          </a:p>
          <a:p>
            <a:endParaRPr lang="en-IE" dirty="0">
              <a:latin typeface="Calibri" panose="020F0502020204030204" pitchFamily="34" charset="0"/>
            </a:endParaRPr>
          </a:p>
          <a:p>
            <a:r>
              <a:rPr lang="en-IE" dirty="0" smtClean="0">
                <a:latin typeface="Calibri" panose="020F0502020204030204" pitchFamily="34" charset="0"/>
              </a:rPr>
              <a:t>Because </a:t>
            </a:r>
            <a:r>
              <a:rPr lang="en-IE" dirty="0">
                <a:latin typeface="Calibri" panose="020F0502020204030204" pitchFamily="34" charset="0"/>
              </a:rPr>
              <a:t>a player can only remove one, two, or three sticks, this is always possible. </a:t>
            </a:r>
            <a:endParaRPr lang="en-IE" dirty="0" smtClean="0">
              <a:latin typeface="Calibri" panose="020F0502020204030204" pitchFamily="34" charset="0"/>
            </a:endParaRPr>
          </a:p>
          <a:p>
            <a:endParaRPr lang="en-IE" dirty="0">
              <a:latin typeface="Calibri" panose="020F0502020204030204" pitchFamily="34" charset="0"/>
            </a:endParaRPr>
          </a:p>
          <a:p>
            <a:r>
              <a:rPr lang="en-IE" dirty="0" smtClean="0">
                <a:latin typeface="Calibri" panose="020F0502020204030204" pitchFamily="34" charset="0"/>
              </a:rPr>
              <a:t>Thus </a:t>
            </a:r>
            <a:r>
              <a:rPr lang="en-IE" dirty="0">
                <a:latin typeface="Calibri" panose="020F0502020204030204" pitchFamily="34" charset="0"/>
              </a:rPr>
              <a:t>the total number of sticks, after the second player takes their turn, will be (32), 28, 24, 20, … , 4, 0. </a:t>
            </a:r>
            <a:endParaRPr lang="en-IE" dirty="0" smtClean="0">
              <a:latin typeface="Calibri" panose="020F0502020204030204" pitchFamily="34" charset="0"/>
            </a:endParaRPr>
          </a:p>
          <a:p>
            <a:endParaRPr lang="en-IE" dirty="0">
              <a:latin typeface="Calibri" panose="020F0502020204030204" pitchFamily="34" charset="0"/>
            </a:endParaRPr>
          </a:p>
          <a:p>
            <a:r>
              <a:rPr lang="en-IE" dirty="0" smtClean="0">
                <a:latin typeface="Calibri" panose="020F0502020204030204" pitchFamily="34" charset="0"/>
              </a:rPr>
              <a:t>This </a:t>
            </a:r>
            <a:r>
              <a:rPr lang="en-IE" dirty="0">
                <a:latin typeface="Calibri" panose="020F0502020204030204" pitchFamily="34" charset="0"/>
              </a:rPr>
              <a:t>means that the person going second wins, as long as the starting number is a multiple of four.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smtClean="0">
              <a:ln>
                <a:noFill/>
              </a:ln>
              <a:solidFill>
                <a:schemeClr val="tx1"/>
              </a:solidFill>
              <a:effectLst/>
              <a:latin typeface="Calibri" panose="020F0502020204030204" pitchFamily="34" charset="0"/>
            </a:endParaRP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618" y="2124120"/>
            <a:ext cx="2322631" cy="232263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034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600" b="1" dirty="0"/>
              <a:t>Sample 1st year Maths Circles lesson</a:t>
            </a:r>
            <a:r>
              <a:rPr lang="en-IE" sz="3600" b="1" baseline="0" dirty="0">
                <a:latin typeface="Gotham Bold"/>
              </a:rPr>
              <a:t/>
            </a:r>
            <a:br>
              <a:rPr lang="en-IE" sz="3600" b="1" baseline="0" dirty="0">
                <a:latin typeface="Gotham Bold"/>
              </a:rPr>
            </a:br>
            <a:endParaRPr lang="en-IE" sz="3600" b="1" dirty="0">
              <a:latin typeface="Gotham Bold"/>
            </a:endParaRPr>
          </a:p>
        </p:txBody>
      </p:sp>
      <p:sp>
        <p:nvSpPr>
          <p:cNvPr id="3" name="Text Placeholder 2"/>
          <p:cNvSpPr>
            <a:spLocks noGrp="1"/>
          </p:cNvSpPr>
          <p:nvPr>
            <p:ph type="body" sz="quarter" idx="13"/>
          </p:nvPr>
        </p:nvSpPr>
        <p:spPr>
          <a:xfrm>
            <a:off x="855218" y="1628081"/>
            <a:ext cx="6807708" cy="4816919"/>
          </a:xfrm>
        </p:spPr>
        <p:txBody>
          <a:bodyPr>
            <a:normAutofit/>
          </a:bodyPr>
          <a:lstStyle/>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smtClean="0">
              <a:solidFill>
                <a:srgbClr val="C00000"/>
              </a:solidFill>
              <a:latin typeface="Calibri" pitchFamily="34" charset="0"/>
              <a:ea typeface="Times New Roman"/>
            </a:endParaRPr>
          </a:p>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smtClean="0">
              <a:solidFill>
                <a:srgbClr val="C00000"/>
              </a:solidFill>
              <a:latin typeface="Calibri" pitchFamily="34" charset="0"/>
              <a:ea typeface="Times New Roman"/>
            </a:endParaRPr>
          </a:p>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smtClean="0">
              <a:latin typeface="Calibri" pitchFamily="34" charset="0"/>
              <a:ea typeface="Times New Roman"/>
            </a:endParaRPr>
          </a:p>
        </p:txBody>
      </p:sp>
      <p:sp>
        <p:nvSpPr>
          <p:cNvPr id="4" name="Rectangle 3"/>
          <p:cNvSpPr/>
          <p:nvPr/>
        </p:nvSpPr>
        <p:spPr>
          <a:xfrm>
            <a:off x="7846541" y="212726"/>
            <a:ext cx="1062681" cy="105727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926" y="212726"/>
            <a:ext cx="1429909" cy="1715891"/>
          </a:xfrm>
          <a:prstGeom prst="rect">
            <a:avLst/>
          </a:prstGeom>
        </p:spPr>
      </p:pic>
      <p:sp>
        <p:nvSpPr>
          <p:cNvPr id="9" name="Rectangle 5"/>
          <p:cNvSpPr>
            <a:spLocks noChangeArrowheads="1"/>
          </p:cNvSpPr>
          <p:nvPr/>
        </p:nvSpPr>
        <p:spPr bwMode="auto">
          <a:xfrm>
            <a:off x="457200" y="1386853"/>
            <a:ext cx="174919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IE" altLang="en-US" sz="1600"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Nim</a:t>
            </a:r>
            <a:r>
              <a:rPr kumimoji="0" lang="en-IE" altLang="en-US"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The Game</a:t>
            </a:r>
            <a:endParaRPr kumimoji="0" lang="en-IE" altLang="en-US"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6"/>
          <p:cNvSpPr>
            <a:spLocks noChangeArrowheads="1"/>
          </p:cNvSpPr>
          <p:nvPr/>
        </p:nvSpPr>
        <p:spPr bwMode="auto">
          <a:xfrm>
            <a:off x="524591" y="1786152"/>
            <a:ext cx="7468962"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IE" b="1" dirty="0">
                <a:latin typeface="Calibri" panose="020F0502020204030204" pitchFamily="34" charset="0"/>
              </a:rPr>
              <a:t>Extensions</a:t>
            </a:r>
            <a:r>
              <a:rPr lang="en-IE" b="1" dirty="0" smtClean="0">
                <a:latin typeface="Calibri" panose="020F0502020204030204" pitchFamily="34" charset="0"/>
              </a:rPr>
              <a:t>.</a:t>
            </a:r>
          </a:p>
          <a:p>
            <a:endParaRPr lang="en-IE" dirty="0">
              <a:latin typeface="Calibri" panose="020F0502020204030204" pitchFamily="34" charset="0"/>
            </a:endParaRPr>
          </a:p>
          <a:p>
            <a:pPr marL="285750" indent="-285750">
              <a:buFont typeface="Arial" panose="020B0604020202020204" pitchFamily="34" charset="0"/>
              <a:buChar char="•"/>
            </a:pPr>
            <a:r>
              <a:rPr lang="en-IE" dirty="0">
                <a:latin typeface="Calibri" panose="020F0502020204030204" pitchFamily="34" charset="0"/>
              </a:rPr>
              <a:t>If the starting number </a:t>
            </a:r>
            <a:r>
              <a:rPr lang="en-IE" i="1" dirty="0">
                <a:latin typeface="Calibri" panose="020F0502020204030204" pitchFamily="34" charset="0"/>
              </a:rPr>
              <a:t>isn’t</a:t>
            </a:r>
            <a:r>
              <a:rPr lang="en-IE" dirty="0">
                <a:latin typeface="Calibri" panose="020F0502020204030204" pitchFamily="34" charset="0"/>
              </a:rPr>
              <a:t> a multiple of 4</a:t>
            </a:r>
            <a:r>
              <a:rPr lang="en-IE" dirty="0" smtClean="0">
                <a:latin typeface="Calibri" panose="020F0502020204030204" pitchFamily="34" charset="0"/>
              </a:rPr>
              <a:t>, </a:t>
            </a:r>
            <a:r>
              <a:rPr lang="en-IE" dirty="0">
                <a:latin typeface="Calibri" panose="020F0502020204030204" pitchFamily="34" charset="0"/>
              </a:rPr>
              <a:t>the person going first removes </a:t>
            </a:r>
            <a:r>
              <a:rPr lang="en-IE" dirty="0" smtClean="0">
                <a:latin typeface="Calibri" panose="020F0502020204030204" pitchFamily="34" charset="0"/>
              </a:rPr>
              <a:t>1, 2, or 3 </a:t>
            </a:r>
            <a:r>
              <a:rPr lang="en-IE" dirty="0">
                <a:latin typeface="Calibri" panose="020F0502020204030204" pitchFamily="34" charset="0"/>
              </a:rPr>
              <a:t>sticks so that the number left </a:t>
            </a:r>
            <a:r>
              <a:rPr lang="en-IE" i="1" dirty="0">
                <a:latin typeface="Calibri" panose="020F0502020204030204" pitchFamily="34" charset="0"/>
              </a:rPr>
              <a:t>is</a:t>
            </a:r>
            <a:r>
              <a:rPr lang="en-IE" dirty="0">
                <a:latin typeface="Calibri" panose="020F0502020204030204" pitchFamily="34" charset="0"/>
              </a:rPr>
              <a:t> a multiple of 4</a:t>
            </a:r>
            <a:r>
              <a:rPr lang="en-IE" dirty="0" smtClean="0">
                <a:latin typeface="Calibri" panose="020F0502020204030204" pitchFamily="34" charset="0"/>
              </a:rPr>
              <a:t>, </a:t>
            </a:r>
            <a:r>
              <a:rPr lang="en-IE" dirty="0">
                <a:latin typeface="Calibri" panose="020F0502020204030204" pitchFamily="34" charset="0"/>
              </a:rPr>
              <a:t>and then they (the person going first) will win</a:t>
            </a:r>
            <a:r>
              <a:rPr lang="en-IE" dirty="0" smtClean="0">
                <a:latin typeface="Calibri" panose="020F0502020204030204" pitchFamily="34" charset="0"/>
              </a:rPr>
              <a:t>.</a:t>
            </a:r>
          </a:p>
          <a:p>
            <a:pPr marL="285750" indent="-285750">
              <a:buFont typeface="Arial" panose="020B0604020202020204" pitchFamily="34" charset="0"/>
              <a:buChar char="•"/>
            </a:pPr>
            <a:endParaRPr lang="en-IE" dirty="0" smtClean="0">
              <a:latin typeface="Calibri" panose="020F0502020204030204" pitchFamily="34" charset="0"/>
            </a:endParaRPr>
          </a:p>
          <a:p>
            <a:pPr marL="285750" indent="-285750">
              <a:buFont typeface="Arial" panose="020B0604020202020204" pitchFamily="34" charset="0"/>
              <a:buChar char="•"/>
            </a:pPr>
            <a:r>
              <a:rPr lang="en-IE" dirty="0">
                <a:latin typeface="Calibri" panose="020F0502020204030204" pitchFamily="34" charset="0"/>
              </a:rPr>
              <a:t>If </a:t>
            </a:r>
            <a:r>
              <a:rPr lang="en-IE" dirty="0" smtClean="0">
                <a:latin typeface="Calibri" panose="020F0502020204030204" pitchFamily="34" charset="0"/>
              </a:rPr>
              <a:t>the rules change so that you </a:t>
            </a:r>
            <a:r>
              <a:rPr lang="en-IE" dirty="0">
                <a:latin typeface="Calibri" panose="020F0502020204030204" pitchFamily="34" charset="0"/>
              </a:rPr>
              <a:t>could only take </a:t>
            </a:r>
            <a:r>
              <a:rPr lang="en-IE" dirty="0" smtClean="0">
                <a:latin typeface="Calibri" panose="020F0502020204030204" pitchFamily="34" charset="0"/>
              </a:rPr>
              <a:t>only 1 or 2 </a:t>
            </a:r>
            <a:r>
              <a:rPr lang="en-IE" dirty="0">
                <a:latin typeface="Calibri" panose="020F0502020204030204" pitchFamily="34" charset="0"/>
              </a:rPr>
              <a:t>sticks at a time, then the trick is to look at multiples of 3</a:t>
            </a:r>
            <a:r>
              <a:rPr lang="en-IE" dirty="0" smtClean="0">
                <a:latin typeface="Calibri" panose="020F0502020204030204" pitchFamily="34" charset="0"/>
              </a:rPr>
              <a:t>. </a:t>
            </a:r>
            <a:r>
              <a:rPr lang="en-IE" dirty="0">
                <a:latin typeface="Calibri" panose="020F0502020204030204" pitchFamily="34" charset="0"/>
              </a:rPr>
              <a:t>So the person going second will win if the starting number is a multiple of three, otherwise the person going first will win. In the case with 32 matchsticks, the person going first removes 2 matchsticks. Then, if the person going second removes </a:t>
            </a:r>
            <a:r>
              <a:rPr lang="en-IE" i="1" dirty="0">
                <a:latin typeface="Calibri" panose="020F0502020204030204" pitchFamily="34" charset="0"/>
              </a:rPr>
              <a:t>x</a:t>
            </a:r>
            <a:r>
              <a:rPr lang="en-IE" dirty="0">
                <a:latin typeface="Calibri" panose="020F0502020204030204" pitchFamily="34" charset="0"/>
              </a:rPr>
              <a:t> matchsticks, the person going first removes    3 – </a:t>
            </a:r>
            <a:r>
              <a:rPr lang="en-IE" i="1" dirty="0">
                <a:latin typeface="Calibri" panose="020F0502020204030204" pitchFamily="34" charset="0"/>
              </a:rPr>
              <a:t>x</a:t>
            </a:r>
            <a:r>
              <a:rPr lang="en-IE" dirty="0">
                <a:latin typeface="Calibri" panose="020F0502020204030204" pitchFamily="34" charset="0"/>
              </a:rPr>
              <a:t> matchsticks, and will </a:t>
            </a:r>
            <a:r>
              <a:rPr lang="en-IE" dirty="0" smtClean="0">
                <a:latin typeface="Calibri" panose="020F0502020204030204" pitchFamily="34" charset="0"/>
              </a:rPr>
              <a:t>win.</a:t>
            </a:r>
          </a:p>
          <a:p>
            <a:pPr marL="285750" indent="-285750">
              <a:buFont typeface="Arial" panose="020B0604020202020204" pitchFamily="34" charset="0"/>
              <a:buChar char="•"/>
            </a:pPr>
            <a:endParaRPr lang="en-IE" dirty="0">
              <a:latin typeface="Calibri" panose="020F0502020204030204" pitchFamily="34" charset="0"/>
            </a:endParaRPr>
          </a:p>
          <a:p>
            <a:pPr marL="285750" indent="-285750">
              <a:buFont typeface="Arial" panose="020B0604020202020204" pitchFamily="34" charset="0"/>
              <a:buChar char="•"/>
            </a:pPr>
            <a:r>
              <a:rPr lang="en-IE" dirty="0" smtClean="0">
                <a:latin typeface="Calibri" panose="020F0502020204030204" pitchFamily="34" charset="0"/>
              </a:rPr>
              <a:t>If </a:t>
            </a:r>
            <a:r>
              <a:rPr lang="en-IE" dirty="0">
                <a:latin typeface="Calibri" panose="020F0502020204030204" pitchFamily="34" charset="0"/>
              </a:rPr>
              <a:t>the rules change so </a:t>
            </a:r>
            <a:r>
              <a:rPr lang="en-IE" dirty="0" smtClean="0">
                <a:latin typeface="Calibri" panose="020F0502020204030204" pitchFamily="34" charset="0"/>
              </a:rPr>
              <a:t>you </a:t>
            </a:r>
            <a:r>
              <a:rPr lang="en-IE" dirty="0">
                <a:latin typeface="Calibri" panose="020F0502020204030204" pitchFamily="34" charset="0"/>
              </a:rPr>
              <a:t>can take </a:t>
            </a:r>
            <a:r>
              <a:rPr lang="en-IE" dirty="0" smtClean="0">
                <a:latin typeface="Calibri" panose="020F0502020204030204" pitchFamily="34" charset="0"/>
              </a:rPr>
              <a:t>1, 2, 3 or 4 matchsticks</a:t>
            </a:r>
            <a:r>
              <a:rPr lang="en-IE" dirty="0">
                <a:latin typeface="Calibri" panose="020F0502020204030204" pitchFamily="34" charset="0"/>
              </a:rPr>
              <a:t>, then it is the multiples of 5</a:t>
            </a:r>
            <a:r>
              <a:rPr lang="en-IE" dirty="0" smtClean="0">
                <a:latin typeface="Calibri" panose="020F0502020204030204" pitchFamily="34" charset="0"/>
              </a:rPr>
              <a:t> </a:t>
            </a:r>
            <a:r>
              <a:rPr lang="en-IE" dirty="0">
                <a:latin typeface="Calibri" panose="020F0502020204030204" pitchFamily="34" charset="0"/>
              </a:rPr>
              <a:t>that determine the winner. The second person will win if starting on a multiple of five, and the first person will win otherwise</a:t>
            </a:r>
            <a:r>
              <a:rPr lang="en-IE" dirty="0" smtClean="0">
                <a:latin typeface="Calibri" panose="020F0502020204030204" pitchFamily="34" charset="0"/>
              </a:rPr>
              <a:t>.</a:t>
            </a:r>
            <a:endParaRPr lang="en-IE" dirty="0">
              <a:latin typeface="Calibri" panose="020F0502020204030204" pitchFamily="34" charset="0"/>
            </a:endParaRP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711" y="1359142"/>
            <a:ext cx="1020304" cy="102030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289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8631" y="227716"/>
            <a:ext cx="6822017" cy="1057274"/>
          </a:xfrm>
        </p:spPr>
        <p:txBody>
          <a:bodyPr>
            <a:normAutofit fontScale="90000"/>
          </a:bodyPr>
          <a:lstStyle/>
          <a:p>
            <a:r>
              <a:rPr lang="en-IE" b="1" dirty="0" smtClean="0">
                <a:solidFill>
                  <a:srgbClr val="CD1719"/>
                </a:solidFill>
                <a:latin typeface="Verdana" panose="020B0604030504040204" pitchFamily="34" charset="0"/>
                <a:ea typeface="Verdana" panose="020B0604030504040204" pitchFamily="34" charset="0"/>
                <a:cs typeface="Verdana" panose="020B0604030504040204" pitchFamily="34" charset="0"/>
              </a:rPr>
              <a:t/>
            </a:r>
            <a:br>
              <a:rPr lang="en-IE" b="1" dirty="0" smtClean="0">
                <a:solidFill>
                  <a:srgbClr val="CD1719"/>
                </a:solidFill>
                <a:latin typeface="Verdana" panose="020B0604030504040204" pitchFamily="34" charset="0"/>
                <a:ea typeface="Verdana" panose="020B0604030504040204" pitchFamily="34" charset="0"/>
                <a:cs typeface="Verdana" panose="020B0604030504040204" pitchFamily="34" charset="0"/>
              </a:rPr>
            </a:br>
            <a:r>
              <a:rPr lang="en-IE" b="1" dirty="0" smtClean="0">
                <a:solidFill>
                  <a:srgbClr val="CD1719"/>
                </a:solidFill>
                <a:latin typeface="Verdana" panose="020B0604030504040204" pitchFamily="34" charset="0"/>
                <a:ea typeface="Verdana" panose="020B0604030504040204" pitchFamily="34" charset="0"/>
                <a:cs typeface="Verdana" panose="020B0604030504040204" pitchFamily="34" charset="0"/>
              </a:rPr>
              <a:t/>
            </a:r>
            <a:br>
              <a:rPr lang="en-IE" b="1" dirty="0" smtClean="0">
                <a:solidFill>
                  <a:srgbClr val="CD1719"/>
                </a:solidFill>
                <a:latin typeface="Verdana" panose="020B0604030504040204" pitchFamily="34" charset="0"/>
                <a:ea typeface="Verdana" panose="020B0604030504040204" pitchFamily="34" charset="0"/>
                <a:cs typeface="Verdana" panose="020B0604030504040204" pitchFamily="34" charset="0"/>
              </a:rPr>
            </a:br>
            <a:r>
              <a:rPr lang="en-IE" sz="4000" b="1" dirty="0" smtClean="0">
                <a:solidFill>
                  <a:srgbClr val="CD1719"/>
                </a:solidFill>
                <a:latin typeface="Gotham Bold"/>
                <a:ea typeface="Verdana" panose="020B0604030504040204" pitchFamily="34" charset="0"/>
                <a:cs typeface="Verdana" panose="020B0604030504040204" pitchFamily="34" charset="0"/>
              </a:rPr>
              <a:t/>
            </a:r>
            <a:br>
              <a:rPr lang="en-IE" sz="4000" b="1" dirty="0" smtClean="0">
                <a:solidFill>
                  <a:srgbClr val="CD1719"/>
                </a:solidFill>
                <a:latin typeface="Gotham Bold"/>
                <a:ea typeface="Verdana" panose="020B0604030504040204" pitchFamily="34" charset="0"/>
                <a:cs typeface="Verdana" panose="020B0604030504040204" pitchFamily="34" charset="0"/>
              </a:rPr>
            </a:br>
            <a:r>
              <a:rPr lang="en-IE" sz="4000" b="1" dirty="0" smtClean="0">
                <a:latin typeface="Gotham Bold"/>
                <a:ea typeface="Verdana" panose="020B0604030504040204" pitchFamily="34" charset="0"/>
                <a:cs typeface="Verdana" panose="020B0604030504040204" pitchFamily="34" charset="0"/>
              </a:rPr>
              <a:t>Reflections</a:t>
            </a:r>
            <a:r>
              <a:rPr lang="en-IE" sz="4000" b="1" dirty="0" smtClean="0">
                <a:solidFill>
                  <a:srgbClr val="CD1719"/>
                </a:solidFill>
                <a:latin typeface="Gotham Bold"/>
                <a:ea typeface="Verdana" panose="020B0604030504040204" pitchFamily="34" charset="0"/>
                <a:cs typeface="Verdana" panose="020B0604030504040204" pitchFamily="34" charset="0"/>
              </a:rPr>
              <a:t/>
            </a:r>
            <a:br>
              <a:rPr lang="en-IE" sz="4000" b="1" dirty="0" smtClean="0">
                <a:solidFill>
                  <a:srgbClr val="CD1719"/>
                </a:solidFill>
                <a:latin typeface="Gotham Bold"/>
                <a:ea typeface="Verdana" panose="020B0604030504040204" pitchFamily="34" charset="0"/>
                <a:cs typeface="Verdana" panose="020B0604030504040204" pitchFamily="34" charset="0"/>
              </a:rPr>
            </a:br>
            <a:endParaRPr lang="en-IE" sz="4000" b="1" dirty="0">
              <a:solidFill>
                <a:srgbClr val="CD1719"/>
              </a:solidFill>
              <a:latin typeface="Gotham Bold"/>
              <a:ea typeface="Verdana" panose="020B0604030504040204" pitchFamily="34" charset="0"/>
              <a:cs typeface="Verdana" panose="020B0604030504040204" pitchFamily="34" charset="0"/>
            </a:endParaRPr>
          </a:p>
        </p:txBody>
      </p:sp>
      <p:sp>
        <p:nvSpPr>
          <p:cNvPr id="8" name="Text Placeholder 7"/>
          <p:cNvSpPr>
            <a:spLocks noGrp="1"/>
          </p:cNvSpPr>
          <p:nvPr>
            <p:ph type="body" sz="quarter" idx="16"/>
          </p:nvPr>
        </p:nvSpPr>
        <p:spPr/>
        <p:txBody>
          <a:bodyPr/>
          <a:lstStyle/>
          <a:p>
            <a:r>
              <a:rPr lang="en-IE" dirty="0" smtClean="0"/>
              <a:t>genius</a:t>
            </a:r>
            <a:endParaRPr lang="en-IE" dirty="0"/>
          </a:p>
        </p:txBody>
      </p:sp>
      <p:sp>
        <p:nvSpPr>
          <p:cNvPr id="9" name="Content Placeholder 1"/>
          <p:cNvSpPr txBox="1">
            <a:spLocks/>
          </p:cNvSpPr>
          <p:nvPr/>
        </p:nvSpPr>
        <p:spPr>
          <a:xfrm>
            <a:off x="605995" y="1445741"/>
            <a:ext cx="6536209" cy="507862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endParaRPr lang="en-GB" dirty="0"/>
          </a:p>
        </p:txBody>
      </p:sp>
      <p:pic>
        <p:nvPicPr>
          <p:cNvPr id="5" name="Picture 4" descr="MathsCircleSineadJoe.jpg"/>
          <p:cNvPicPr>
            <a:picLocks noChangeAspect="1"/>
          </p:cNvPicPr>
          <p:nvPr/>
        </p:nvPicPr>
        <p:blipFill>
          <a:blip r:embed="rId2" cstate="print"/>
          <a:srcRect/>
          <a:stretch>
            <a:fillRect/>
          </a:stretch>
        </p:blipFill>
        <p:spPr bwMode="auto">
          <a:xfrm>
            <a:off x="4081743" y="3563471"/>
            <a:ext cx="3578599" cy="1789300"/>
          </a:xfrm>
          <a:prstGeom prst="rect">
            <a:avLst/>
          </a:prstGeom>
          <a:noFill/>
          <a:ln w="9525">
            <a:noFill/>
            <a:miter lim="800000"/>
            <a:headEnd/>
            <a:tailEnd/>
          </a:ln>
        </p:spPr>
      </p:pic>
      <p:sp>
        <p:nvSpPr>
          <p:cNvPr id="10" name="TextBox 7"/>
          <p:cNvSpPr txBox="1">
            <a:spLocks noChangeArrowheads="1"/>
          </p:cNvSpPr>
          <p:nvPr/>
        </p:nvSpPr>
        <p:spPr bwMode="auto">
          <a:xfrm>
            <a:off x="0" y="1411942"/>
            <a:ext cx="3751729" cy="2084293"/>
          </a:xfrm>
          <a:prstGeom prst="rect">
            <a:avLst/>
          </a:prstGeom>
          <a:noFill/>
          <a:ln w="9525">
            <a:solidFill>
              <a:schemeClr val="tx1"/>
            </a:solidFill>
            <a:miter lim="800000"/>
            <a:headEnd/>
            <a:tailEnd/>
          </a:ln>
        </p:spPr>
        <p:txBody>
          <a:bodyPr wrap="square">
            <a:spAutoFit/>
          </a:bodyPr>
          <a:lstStyle/>
          <a:p>
            <a:r>
              <a:rPr lang="en-IE" sz="1600" dirty="0"/>
              <a:t>“</a:t>
            </a:r>
            <a:r>
              <a:rPr lang="en-IE" sz="1600" i="1" dirty="0"/>
              <a:t>The Maths Circle... was a great success last year and we are eager to continue this year. The tutors were enthusiastic and it rubbed off on our students.”</a:t>
            </a:r>
          </a:p>
          <a:p>
            <a:r>
              <a:rPr lang="en-IE" sz="1600" dirty="0"/>
              <a:t>  </a:t>
            </a:r>
            <a:r>
              <a:rPr lang="en-IE" sz="1600" dirty="0" smtClean="0"/>
              <a:t> </a:t>
            </a:r>
            <a:r>
              <a:rPr lang="en-IE" sz="1400" dirty="0"/>
              <a:t>Siobhan McGrath, </a:t>
            </a:r>
          </a:p>
          <a:p>
            <a:r>
              <a:rPr lang="en-IE" sz="1400" dirty="0"/>
              <a:t>    Presentation Brothers </a:t>
            </a:r>
            <a:r>
              <a:rPr lang="en-IE" sz="1400" dirty="0" smtClean="0"/>
              <a:t>College</a:t>
            </a:r>
            <a:endParaRPr lang="en-IE" sz="1400" dirty="0"/>
          </a:p>
          <a:p>
            <a:endParaRPr lang="en-IE" dirty="0"/>
          </a:p>
        </p:txBody>
      </p:sp>
      <p:pic>
        <p:nvPicPr>
          <p:cNvPr id="11" name="Picture 8" descr="MathsCircleJP.jpg"/>
          <p:cNvPicPr>
            <a:picLocks noChangeAspect="1"/>
          </p:cNvPicPr>
          <p:nvPr/>
        </p:nvPicPr>
        <p:blipFill>
          <a:blip r:embed="rId3" cstate="print"/>
          <a:srcRect/>
          <a:stretch>
            <a:fillRect/>
          </a:stretch>
        </p:blipFill>
        <p:spPr bwMode="auto">
          <a:xfrm>
            <a:off x="2265737" y="3572519"/>
            <a:ext cx="1768382" cy="1766991"/>
          </a:xfrm>
          <a:prstGeom prst="rect">
            <a:avLst/>
          </a:prstGeom>
          <a:noFill/>
          <a:ln w="9525">
            <a:noFill/>
            <a:miter lim="800000"/>
            <a:headEnd/>
            <a:tailEnd/>
          </a:ln>
        </p:spPr>
      </p:pic>
      <p:pic>
        <p:nvPicPr>
          <p:cNvPr id="5123" name="Picture 3" descr="C:\Users\anca\Dropbox\Current_Circles\Open day photos\IMG_5496.JPG"/>
          <p:cNvPicPr>
            <a:picLocks noChangeAspect="1" noChangeArrowheads="1"/>
          </p:cNvPicPr>
          <p:nvPr/>
        </p:nvPicPr>
        <p:blipFill>
          <a:blip r:embed="rId4" cstate="print"/>
          <a:srcRect/>
          <a:stretch>
            <a:fillRect/>
          </a:stretch>
        </p:blipFill>
        <p:spPr bwMode="auto">
          <a:xfrm>
            <a:off x="0" y="3571289"/>
            <a:ext cx="2245659" cy="1753744"/>
          </a:xfrm>
          <a:prstGeom prst="rect">
            <a:avLst/>
          </a:prstGeom>
          <a:noFill/>
        </p:spPr>
      </p:pic>
      <p:sp>
        <p:nvSpPr>
          <p:cNvPr id="5124" name="Rectangle 4"/>
          <p:cNvSpPr>
            <a:spLocks noChangeArrowheads="1"/>
          </p:cNvSpPr>
          <p:nvPr/>
        </p:nvSpPr>
        <p:spPr bwMode="auto">
          <a:xfrm>
            <a:off x="0" y="5323034"/>
            <a:ext cx="7799294" cy="17235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found that the Maths Circle helped students gain more confidence in both their</a:t>
            </a:r>
            <a:r>
              <a:rPr kumimoji="0" lang="en-IE" b="0" i="1"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IE"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Mathematical ability and ability to express themselves to their class mates. Students developed new methodologies which they brought to their Maths classes but most importantly they found that Maths is fun!” </a:t>
            </a:r>
          </a:p>
          <a:p>
            <a:pPr marL="0" marR="0" lvl="0" indent="0" algn="l" defTabSz="914400" rtl="0" eaLnBrk="1" fontAlgn="base" latinLnBrk="0" hangingPunct="1">
              <a:lnSpc>
                <a:spcPct val="100000"/>
              </a:lnSpc>
              <a:spcBef>
                <a:spcPct val="0"/>
              </a:spcBef>
              <a:spcAft>
                <a:spcPct val="0"/>
              </a:spcAft>
              <a:buClrTx/>
              <a:buSzTx/>
              <a:buFontTx/>
              <a:buNone/>
              <a:tabLst/>
            </a:pPr>
            <a:r>
              <a:rPr lang="en-IE" sz="1600" i="1" dirty="0" smtClean="0">
                <a:latin typeface="Calibri" pitchFamily="34" charset="0"/>
                <a:cs typeface="Times New Roman" pitchFamily="18" charset="0"/>
              </a:rPr>
              <a:t>              </a:t>
            </a:r>
            <a:r>
              <a:rPr lang="en-IE" sz="1600" b="1" i="1" dirty="0" smtClean="0"/>
              <a:t>                     </a:t>
            </a:r>
            <a:r>
              <a:rPr lang="en-IE" sz="1600" dirty="0" smtClean="0"/>
              <a:t>Joan Hough, St. </a:t>
            </a:r>
            <a:r>
              <a:rPr lang="en-IE" sz="1600" dirty="0" err="1" smtClean="0"/>
              <a:t>Aidans</a:t>
            </a:r>
            <a:r>
              <a:rPr lang="en-IE" sz="1600" dirty="0" smtClean="0"/>
              <a:t> Community College</a:t>
            </a:r>
            <a:endParaRPr kumimoji="0" lang="en-IE" sz="160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5"/>
          <p:cNvSpPr/>
          <p:nvPr/>
        </p:nvSpPr>
        <p:spPr>
          <a:xfrm>
            <a:off x="3778626" y="1425390"/>
            <a:ext cx="3702022" cy="2057398"/>
          </a:xfrm>
          <a:prstGeom prst="rect">
            <a:avLst/>
          </a:prstGeom>
          <a:ln>
            <a:solidFill>
              <a:schemeClr val="tx1"/>
            </a:solidFill>
          </a:ln>
        </p:spPr>
        <p:txBody>
          <a:bodyPr wrap="square">
            <a:spAutoFit/>
          </a:bodyPr>
          <a:lstStyle/>
          <a:p>
            <a:r>
              <a:rPr lang="en-IE" sz="1600" i="1" dirty="0" smtClean="0"/>
              <a:t>“Students developed their mathematical skills in a very different learning environment from the classroom ... It was really interesting to see students completing the same problem using very different methods.”</a:t>
            </a:r>
          </a:p>
          <a:p>
            <a:r>
              <a:rPr lang="en-IE" sz="1400" dirty="0" smtClean="0"/>
              <a:t>     Sarah O Donovan, St. Aloysius </a:t>
            </a:r>
            <a:endParaRPr lang="en-IE" sz="1400"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2926" y="212726"/>
            <a:ext cx="1429909" cy="1715891"/>
          </a:xfrm>
          <a:prstGeom prst="rect">
            <a:avLst/>
          </a:prstGeom>
        </p:spPr>
      </p:pic>
    </p:spTree>
    <p:extLst>
      <p:ext uri="{BB962C8B-B14F-4D97-AF65-F5344CB8AC3E}">
        <p14:creationId xmlns:p14="http://schemas.microsoft.com/office/powerpoint/2010/main" val="42884046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anim calcmode="lin" valueType="num">
                                      <p:cBhvr additive="base">
                                        <p:cTn id="1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 calcmode="lin" valueType="num">
                                      <p:cBhvr additive="base">
                                        <p:cTn id="1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 calcmode="lin" valueType="num">
                                      <p:cBhvr additive="base">
                                        <p:cTn id="2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124">
                                            <p:txEl>
                                              <p:pRg st="0" end="0"/>
                                            </p:txEl>
                                          </p:spTgt>
                                        </p:tgtEl>
                                        <p:attrNameLst>
                                          <p:attrName>style.visibility</p:attrName>
                                        </p:attrNameLst>
                                      </p:cBhvr>
                                      <p:to>
                                        <p:strVal val="visible"/>
                                      </p:to>
                                    </p:set>
                                    <p:anim calcmode="lin" valueType="num">
                                      <p:cBhvr additive="base">
                                        <p:cTn id="29" dur="500" fill="hold"/>
                                        <p:tgtEl>
                                          <p:spTgt spid="512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124">
                                            <p:txEl>
                                              <p:pRg st="1" end="1"/>
                                            </p:txEl>
                                          </p:spTgt>
                                        </p:tgtEl>
                                        <p:attrNameLst>
                                          <p:attrName>style.visibility</p:attrName>
                                        </p:attrNameLst>
                                      </p:cBhvr>
                                      <p:to>
                                        <p:strVal val="visible"/>
                                      </p:to>
                                    </p:set>
                                    <p:anim calcmode="lin" valueType="num">
                                      <p:cBhvr additive="base">
                                        <p:cTn id="35" dur="500" fill="hold"/>
                                        <p:tgtEl>
                                          <p:spTgt spid="5124">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2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P spid="1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8631" y="227716"/>
            <a:ext cx="6822017" cy="1057274"/>
          </a:xfrm>
        </p:spPr>
        <p:txBody>
          <a:bodyPr/>
          <a:lstStyle/>
          <a:p>
            <a:r>
              <a:rPr lang="en-US" sz="4000" b="1" dirty="0" smtClean="0">
                <a:solidFill>
                  <a:srgbClr val="CD1719"/>
                </a:solidFill>
              </a:rPr>
              <a:t/>
            </a:r>
            <a:br>
              <a:rPr lang="en-US" sz="4000" b="1" dirty="0" smtClean="0">
                <a:solidFill>
                  <a:srgbClr val="CD1719"/>
                </a:solidFill>
              </a:rPr>
            </a:br>
            <a:r>
              <a:rPr lang="en-US" sz="4000" b="1" dirty="0" smtClean="0">
                <a:solidFill>
                  <a:srgbClr val="CD1719"/>
                </a:solidFill>
              </a:rPr>
              <a:t>       Useful webpages</a:t>
            </a:r>
            <a:endParaRPr lang="en-IE" b="1" dirty="0">
              <a:solidFill>
                <a:srgbClr val="CD1719"/>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1"/>
          <p:cNvSpPr txBox="1">
            <a:spLocks/>
          </p:cNvSpPr>
          <p:nvPr/>
        </p:nvSpPr>
        <p:spPr>
          <a:xfrm>
            <a:off x="605995" y="1445741"/>
            <a:ext cx="7056931" cy="507862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endParaRPr lang="en-GB" dirty="0"/>
          </a:p>
        </p:txBody>
      </p:sp>
      <p:sp>
        <p:nvSpPr>
          <p:cNvPr id="5" name="TextBox 4"/>
          <p:cNvSpPr txBox="1"/>
          <p:nvPr/>
        </p:nvSpPr>
        <p:spPr>
          <a:xfrm>
            <a:off x="2259106" y="3402106"/>
            <a:ext cx="184731" cy="369332"/>
          </a:xfrm>
          <a:prstGeom prst="rect">
            <a:avLst/>
          </a:prstGeom>
          <a:noFill/>
        </p:spPr>
        <p:txBody>
          <a:bodyPr wrap="none" rtlCol="0">
            <a:spAutoFit/>
          </a:bodyPr>
          <a:lstStyle/>
          <a:p>
            <a:endParaRPr lang="en-IE" dirty="0"/>
          </a:p>
        </p:txBody>
      </p:sp>
      <p:sp>
        <p:nvSpPr>
          <p:cNvPr id="7" name="Rectangle 6"/>
          <p:cNvSpPr/>
          <p:nvPr/>
        </p:nvSpPr>
        <p:spPr>
          <a:xfrm>
            <a:off x="-138544" y="1304365"/>
            <a:ext cx="7951286" cy="4524315"/>
          </a:xfrm>
          <a:prstGeom prst="rect">
            <a:avLst/>
          </a:prstGeom>
        </p:spPr>
        <p:txBody>
          <a:bodyPr wrap="square">
            <a:spAutoFit/>
          </a:bodyPr>
          <a:lstStyle/>
          <a:p>
            <a:endParaRPr lang="en-IE" b="1" dirty="0" smtClean="0">
              <a:solidFill>
                <a:srgbClr val="CD1719"/>
              </a:solidFill>
            </a:endParaRPr>
          </a:p>
          <a:p>
            <a:pPr algn="ctr"/>
            <a:endParaRPr lang="en-IE" b="1" dirty="0">
              <a:solidFill>
                <a:srgbClr val="CD1719"/>
              </a:solidFill>
            </a:endParaRPr>
          </a:p>
          <a:p>
            <a:pPr algn="ctr"/>
            <a:endParaRPr lang="en-IE" b="1" dirty="0" smtClean="0">
              <a:solidFill>
                <a:srgbClr val="CD1719"/>
              </a:solidFill>
            </a:endParaRPr>
          </a:p>
          <a:p>
            <a:pPr algn="ctr"/>
            <a:r>
              <a:rPr lang="en-IE" b="1" dirty="0" smtClean="0">
                <a:solidFill>
                  <a:srgbClr val="CD1719"/>
                </a:solidFill>
              </a:rPr>
              <a:t>Maths Circles Ireland Webpage:      </a:t>
            </a:r>
          </a:p>
          <a:p>
            <a:pPr algn="ctr"/>
            <a:r>
              <a:rPr lang="en-IE" b="1" dirty="0" smtClean="0">
                <a:solidFill>
                  <a:srgbClr val="00B050"/>
                </a:solidFill>
                <a:hlinkClick r:id="rId2"/>
              </a:rPr>
              <a:t>mathscircles.ie</a:t>
            </a:r>
            <a:endParaRPr lang="en-IE" b="1" dirty="0" smtClean="0">
              <a:solidFill>
                <a:srgbClr val="00B050"/>
              </a:solidFill>
            </a:endParaRPr>
          </a:p>
          <a:p>
            <a:endParaRPr lang="en-IE" b="1" dirty="0" smtClean="0">
              <a:solidFill>
                <a:srgbClr val="CD1719"/>
              </a:solidFill>
            </a:endParaRPr>
          </a:p>
          <a:p>
            <a:endParaRPr lang="en-IE" b="1" dirty="0" smtClean="0">
              <a:solidFill>
                <a:srgbClr val="CD1719"/>
              </a:solidFill>
            </a:endParaRPr>
          </a:p>
          <a:p>
            <a:pPr algn="ctr"/>
            <a:r>
              <a:rPr lang="en-IE" b="1" dirty="0" smtClean="0">
                <a:solidFill>
                  <a:srgbClr val="CD1719"/>
                </a:solidFill>
              </a:rPr>
              <a:t>Irish Mathematical Trust </a:t>
            </a:r>
            <a:r>
              <a:rPr lang="en-IE" b="1" dirty="0">
                <a:solidFill>
                  <a:srgbClr val="CD1719"/>
                </a:solidFill>
              </a:rPr>
              <a:t>Webpage:      </a:t>
            </a:r>
          </a:p>
          <a:p>
            <a:pPr algn="ctr"/>
            <a:r>
              <a:rPr lang="en-IE" b="1" dirty="0" smtClean="0">
                <a:solidFill>
                  <a:srgbClr val="6EA92D"/>
                </a:solidFill>
                <a:hlinkClick r:id="rId3"/>
              </a:rPr>
              <a:t>www.irishmathstrust.com/teachers-maths-circles</a:t>
            </a:r>
            <a:endParaRPr lang="en-IE" b="1" dirty="0">
              <a:solidFill>
                <a:srgbClr val="6EA92D"/>
              </a:solidFill>
            </a:endParaRPr>
          </a:p>
          <a:p>
            <a:pPr lvl="1"/>
            <a:r>
              <a:rPr lang="en-IE" b="1" dirty="0">
                <a:solidFill>
                  <a:srgbClr val="CD1719"/>
                </a:solidFill>
              </a:rPr>
              <a:t> </a:t>
            </a:r>
            <a:r>
              <a:rPr lang="en-IE" dirty="0" smtClean="0">
                <a:solidFill>
                  <a:srgbClr val="CD1719"/>
                </a:solidFill>
              </a:rPr>
              <a:t>Links to more than 30 junior cycle and 12 primary lessons. </a:t>
            </a:r>
            <a:endParaRPr lang="en-IE" dirty="0">
              <a:solidFill>
                <a:srgbClr val="CD1719"/>
              </a:solidFill>
            </a:endParaRPr>
          </a:p>
          <a:p>
            <a:pPr lvl="1"/>
            <a:endParaRPr lang="en-IE" dirty="0" smtClean="0">
              <a:solidFill>
                <a:srgbClr val="CD1719"/>
              </a:solidFill>
            </a:endParaRPr>
          </a:p>
          <a:p>
            <a:pPr lvl="1"/>
            <a:endParaRPr lang="en-IE" dirty="0" smtClean="0">
              <a:solidFill>
                <a:srgbClr val="CD1719"/>
              </a:solidFill>
            </a:endParaRPr>
          </a:p>
          <a:p>
            <a:pPr lvl="1"/>
            <a:endParaRPr lang="en-IE" dirty="0" smtClean="0">
              <a:solidFill>
                <a:srgbClr val="CD1719"/>
              </a:solidFill>
            </a:endParaRPr>
          </a:p>
          <a:p>
            <a:pPr lvl="1" algn="ctr"/>
            <a:r>
              <a:rPr lang="en-IE" b="1" dirty="0" smtClean="0">
                <a:solidFill>
                  <a:srgbClr val="6EA92D"/>
                </a:solidFill>
                <a:hlinkClick r:id="rId4"/>
              </a:rPr>
              <a:t>www.irishmathstrust.com/miol</a:t>
            </a:r>
            <a:endParaRPr lang="en-IE" b="1" dirty="0" smtClean="0">
              <a:solidFill>
                <a:srgbClr val="6EA92D"/>
              </a:solidFill>
            </a:endParaRPr>
          </a:p>
          <a:p>
            <a:pPr lvl="1"/>
            <a:r>
              <a:rPr lang="en-IE" dirty="0" smtClean="0">
                <a:solidFill>
                  <a:srgbClr val="CD1719"/>
                </a:solidFill>
              </a:rPr>
              <a:t>Lessons celebrating George Boole and William Rowan Hamilton</a:t>
            </a:r>
            <a:br>
              <a:rPr lang="en-IE" dirty="0" smtClean="0">
                <a:solidFill>
                  <a:srgbClr val="CD1719"/>
                </a:solidFill>
              </a:rPr>
            </a:br>
            <a:endParaRPr lang="en-IE"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2926" y="212726"/>
            <a:ext cx="1429909" cy="1715891"/>
          </a:xfrm>
          <a:prstGeom prst="rect">
            <a:avLst/>
          </a:prstGeom>
        </p:spPr>
      </p:pic>
    </p:spTree>
    <p:extLst>
      <p:ext uri="{BB962C8B-B14F-4D97-AF65-F5344CB8AC3E}">
        <p14:creationId xmlns:p14="http://schemas.microsoft.com/office/powerpoint/2010/main" val="180633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8631" y="227716"/>
            <a:ext cx="6822017" cy="1057274"/>
          </a:xfrm>
        </p:spPr>
        <p:txBody>
          <a:bodyPr>
            <a:normAutofit fontScale="90000"/>
          </a:bodyPr>
          <a:lstStyle/>
          <a:p>
            <a:pPr algn="ctr"/>
            <a:r>
              <a:rPr lang="en-US" sz="4000" b="1" dirty="0" smtClean="0"/>
              <a:t/>
            </a:r>
            <a:br>
              <a:rPr lang="en-US" sz="4000" b="1" dirty="0" smtClean="0"/>
            </a:br>
            <a:r>
              <a:rPr lang="en-US" sz="4000" b="1" dirty="0" err="1" smtClean="0"/>
              <a:t>Maths</a:t>
            </a:r>
            <a:r>
              <a:rPr lang="en-US" sz="4000" b="1" dirty="0" smtClean="0"/>
              <a:t> Circles Ireland</a:t>
            </a:r>
            <a:br>
              <a:rPr lang="en-US" sz="4000" b="1" dirty="0" smtClean="0"/>
            </a:br>
            <a:r>
              <a:rPr lang="en-US" sz="4000" b="1" dirty="0" smtClean="0"/>
              <a:t>Primary Schools</a:t>
            </a:r>
            <a:endParaRPr lang="en-IE"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7"/>
          <p:cNvSpPr>
            <a:spLocks noGrp="1"/>
          </p:cNvSpPr>
          <p:nvPr>
            <p:ph type="body" sz="quarter" idx="16"/>
          </p:nvPr>
        </p:nvSpPr>
        <p:spPr/>
        <p:txBody>
          <a:bodyPr/>
          <a:lstStyle/>
          <a:p>
            <a:r>
              <a:rPr lang="en-IE" dirty="0" smtClean="0"/>
              <a:t>genius</a:t>
            </a:r>
            <a:endParaRPr lang="en-IE" dirty="0"/>
          </a:p>
        </p:txBody>
      </p:sp>
      <p:sp>
        <p:nvSpPr>
          <p:cNvPr id="9" name="Content Placeholder 1"/>
          <p:cNvSpPr txBox="1">
            <a:spLocks/>
          </p:cNvSpPr>
          <p:nvPr/>
        </p:nvSpPr>
        <p:spPr>
          <a:xfrm>
            <a:off x="605995" y="1445741"/>
            <a:ext cx="6536209" cy="507862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endParaRPr lang="en-GB" dirty="0"/>
          </a:p>
        </p:txBody>
      </p:sp>
      <p:sp>
        <p:nvSpPr>
          <p:cNvPr id="7" name="TextBox 10"/>
          <p:cNvSpPr txBox="1">
            <a:spLocks noChangeArrowheads="1"/>
          </p:cNvSpPr>
          <p:nvPr/>
        </p:nvSpPr>
        <p:spPr bwMode="auto">
          <a:xfrm>
            <a:off x="468313" y="3789363"/>
            <a:ext cx="1636712" cy="368300"/>
          </a:xfrm>
          <a:prstGeom prst="rect">
            <a:avLst/>
          </a:prstGeom>
          <a:noFill/>
          <a:ln w="9525">
            <a:noFill/>
            <a:miter lim="800000"/>
            <a:headEnd/>
            <a:tailEnd/>
          </a:ln>
        </p:spPr>
        <p:txBody>
          <a:bodyPr wrap="none">
            <a:spAutoFit/>
          </a:bodyPr>
          <a:lstStyle/>
          <a:p>
            <a:r>
              <a:rPr lang="en-IE"/>
              <a:t> </a:t>
            </a:r>
            <a:r>
              <a:rPr lang="en-IE" i="1"/>
              <a:t>Tessellations:</a:t>
            </a:r>
          </a:p>
        </p:txBody>
      </p:sp>
      <p:sp>
        <p:nvSpPr>
          <p:cNvPr id="10" name="TextBox 12"/>
          <p:cNvSpPr txBox="1">
            <a:spLocks noChangeArrowheads="1"/>
          </p:cNvSpPr>
          <p:nvPr/>
        </p:nvSpPr>
        <p:spPr bwMode="auto">
          <a:xfrm>
            <a:off x="4933857" y="1412875"/>
            <a:ext cx="2663825" cy="369332"/>
          </a:xfrm>
          <a:prstGeom prst="rect">
            <a:avLst/>
          </a:prstGeom>
          <a:noFill/>
          <a:ln w="9525">
            <a:noFill/>
            <a:miter lim="800000"/>
            <a:headEnd/>
            <a:tailEnd/>
          </a:ln>
        </p:spPr>
        <p:txBody>
          <a:bodyPr>
            <a:spAutoFit/>
          </a:bodyPr>
          <a:lstStyle/>
          <a:p>
            <a:r>
              <a:rPr lang="en-IE" i="1" dirty="0" smtClean="0"/>
              <a:t>Fibonacci </a:t>
            </a:r>
            <a:r>
              <a:rPr lang="en-IE" i="1" dirty="0"/>
              <a:t>Numbers: </a:t>
            </a:r>
          </a:p>
        </p:txBody>
      </p:sp>
      <p:sp>
        <p:nvSpPr>
          <p:cNvPr id="11" name="TextBox 14"/>
          <p:cNvSpPr txBox="1">
            <a:spLocks noChangeArrowheads="1"/>
          </p:cNvSpPr>
          <p:nvPr/>
        </p:nvSpPr>
        <p:spPr bwMode="auto">
          <a:xfrm>
            <a:off x="3708400" y="3789363"/>
            <a:ext cx="795411" cy="369332"/>
          </a:xfrm>
          <a:prstGeom prst="rect">
            <a:avLst/>
          </a:prstGeom>
          <a:noFill/>
          <a:ln w="9525">
            <a:noFill/>
            <a:miter lim="800000"/>
            <a:headEnd/>
            <a:tailEnd/>
          </a:ln>
        </p:spPr>
        <p:txBody>
          <a:bodyPr wrap="none">
            <a:spAutoFit/>
          </a:bodyPr>
          <a:lstStyle/>
          <a:p>
            <a:r>
              <a:rPr lang="en-IE" i="1" dirty="0" smtClean="0"/>
              <a:t>Sets</a:t>
            </a:r>
            <a:r>
              <a:rPr lang="en-IE" i="1" dirty="0"/>
              <a:t>:</a:t>
            </a:r>
          </a:p>
        </p:txBody>
      </p:sp>
      <p:sp>
        <p:nvSpPr>
          <p:cNvPr id="12" name="TextBox 17"/>
          <p:cNvSpPr txBox="1">
            <a:spLocks noChangeArrowheads="1"/>
          </p:cNvSpPr>
          <p:nvPr/>
        </p:nvSpPr>
        <p:spPr bwMode="auto">
          <a:xfrm>
            <a:off x="5486681" y="3762468"/>
            <a:ext cx="2592387" cy="368300"/>
          </a:xfrm>
          <a:prstGeom prst="rect">
            <a:avLst/>
          </a:prstGeom>
          <a:noFill/>
          <a:ln w="9525">
            <a:noFill/>
            <a:miter lim="800000"/>
            <a:headEnd/>
            <a:tailEnd/>
          </a:ln>
        </p:spPr>
        <p:txBody>
          <a:bodyPr>
            <a:spAutoFit/>
          </a:bodyPr>
          <a:lstStyle/>
          <a:p>
            <a:r>
              <a:rPr lang="en-IE" i="1" dirty="0"/>
              <a:t>  Hamilton Circuits</a:t>
            </a:r>
          </a:p>
        </p:txBody>
      </p:sp>
      <p:grpSp>
        <p:nvGrpSpPr>
          <p:cNvPr id="13" name="Group 12"/>
          <p:cNvGrpSpPr>
            <a:grpSpLocks/>
          </p:cNvGrpSpPr>
          <p:nvPr/>
        </p:nvGrpSpPr>
        <p:grpSpPr bwMode="auto">
          <a:xfrm>
            <a:off x="5724525" y="4292601"/>
            <a:ext cx="2061322" cy="1987176"/>
            <a:chOff x="476" y="572"/>
            <a:chExt cx="3026" cy="2017"/>
          </a:xfrm>
        </p:grpSpPr>
        <p:grpSp>
          <p:nvGrpSpPr>
            <p:cNvPr id="14" name="Group 13"/>
            <p:cNvGrpSpPr>
              <a:grpSpLocks/>
            </p:cNvGrpSpPr>
            <p:nvPr/>
          </p:nvGrpSpPr>
          <p:grpSpPr bwMode="auto">
            <a:xfrm>
              <a:off x="476" y="572"/>
              <a:ext cx="3026" cy="2017"/>
              <a:chOff x="567" y="391"/>
              <a:chExt cx="3026" cy="2017"/>
            </a:xfrm>
          </p:grpSpPr>
          <p:grpSp>
            <p:nvGrpSpPr>
              <p:cNvPr id="35" name="Group 14"/>
              <p:cNvGrpSpPr>
                <a:grpSpLocks/>
              </p:cNvGrpSpPr>
              <p:nvPr/>
            </p:nvGrpSpPr>
            <p:grpSpPr bwMode="auto">
              <a:xfrm>
                <a:off x="567" y="391"/>
                <a:ext cx="504" cy="2017"/>
                <a:chOff x="567" y="391"/>
                <a:chExt cx="504" cy="2017"/>
              </a:xfrm>
            </p:grpSpPr>
            <p:sp>
              <p:nvSpPr>
                <p:cNvPr id="61" name="Rectangle 15"/>
                <p:cNvSpPr>
                  <a:spLocks noChangeArrowheads="1"/>
                </p:cNvSpPr>
                <p:nvPr/>
              </p:nvSpPr>
              <p:spPr bwMode="auto">
                <a:xfrm>
                  <a:off x="567" y="391"/>
                  <a:ext cx="504" cy="504"/>
                </a:xfrm>
                <a:prstGeom prst="rect">
                  <a:avLst/>
                </a:prstGeom>
                <a:noFill/>
                <a:ln w="9525">
                  <a:solidFill>
                    <a:srgbClr val="000000"/>
                  </a:solidFill>
                  <a:miter lim="800000"/>
                  <a:headEnd/>
                  <a:tailEnd/>
                </a:ln>
              </p:spPr>
              <p:txBody>
                <a:bodyPr/>
                <a:lstStyle/>
                <a:p>
                  <a:endParaRPr lang="en-IE"/>
                </a:p>
              </p:txBody>
            </p:sp>
            <p:sp>
              <p:nvSpPr>
                <p:cNvPr id="62" name="Rectangle 16"/>
                <p:cNvSpPr>
                  <a:spLocks noChangeArrowheads="1"/>
                </p:cNvSpPr>
                <p:nvPr/>
              </p:nvSpPr>
              <p:spPr bwMode="auto">
                <a:xfrm>
                  <a:off x="567" y="896"/>
                  <a:ext cx="504" cy="504"/>
                </a:xfrm>
                <a:prstGeom prst="rect">
                  <a:avLst/>
                </a:prstGeom>
                <a:noFill/>
                <a:ln w="9525">
                  <a:solidFill>
                    <a:srgbClr val="000000"/>
                  </a:solidFill>
                  <a:miter lim="800000"/>
                  <a:headEnd/>
                  <a:tailEnd/>
                </a:ln>
              </p:spPr>
              <p:txBody>
                <a:bodyPr/>
                <a:lstStyle/>
                <a:p>
                  <a:endParaRPr lang="en-IE"/>
                </a:p>
              </p:txBody>
            </p:sp>
            <p:sp>
              <p:nvSpPr>
                <p:cNvPr id="63" name="Rectangle 17"/>
                <p:cNvSpPr>
                  <a:spLocks noChangeArrowheads="1"/>
                </p:cNvSpPr>
                <p:nvPr/>
              </p:nvSpPr>
              <p:spPr bwMode="auto">
                <a:xfrm>
                  <a:off x="567" y="1399"/>
                  <a:ext cx="504" cy="504"/>
                </a:xfrm>
                <a:prstGeom prst="rect">
                  <a:avLst/>
                </a:prstGeom>
                <a:solidFill>
                  <a:srgbClr val="000000"/>
                </a:solidFill>
                <a:ln w="9525">
                  <a:solidFill>
                    <a:srgbClr val="000000"/>
                  </a:solidFill>
                  <a:miter lim="800000"/>
                  <a:headEnd/>
                  <a:tailEnd/>
                </a:ln>
              </p:spPr>
              <p:txBody>
                <a:bodyPr/>
                <a:lstStyle/>
                <a:p>
                  <a:endParaRPr lang="en-IE"/>
                </a:p>
              </p:txBody>
            </p:sp>
            <p:sp>
              <p:nvSpPr>
                <p:cNvPr id="64" name="Rectangle 18"/>
                <p:cNvSpPr>
                  <a:spLocks noChangeArrowheads="1"/>
                </p:cNvSpPr>
                <p:nvPr/>
              </p:nvSpPr>
              <p:spPr bwMode="auto">
                <a:xfrm>
                  <a:off x="567" y="1904"/>
                  <a:ext cx="504" cy="504"/>
                </a:xfrm>
                <a:prstGeom prst="rect">
                  <a:avLst/>
                </a:prstGeom>
                <a:solidFill>
                  <a:srgbClr val="000000"/>
                </a:solidFill>
                <a:ln w="9525">
                  <a:solidFill>
                    <a:srgbClr val="000000"/>
                  </a:solidFill>
                  <a:miter lim="800000"/>
                  <a:headEnd/>
                  <a:tailEnd/>
                </a:ln>
              </p:spPr>
              <p:txBody>
                <a:bodyPr/>
                <a:lstStyle/>
                <a:p>
                  <a:endParaRPr lang="en-IE"/>
                </a:p>
              </p:txBody>
            </p:sp>
          </p:grpSp>
          <p:grpSp>
            <p:nvGrpSpPr>
              <p:cNvPr id="36" name="Group 19"/>
              <p:cNvGrpSpPr>
                <a:grpSpLocks/>
              </p:cNvGrpSpPr>
              <p:nvPr/>
            </p:nvGrpSpPr>
            <p:grpSpPr bwMode="auto">
              <a:xfrm>
                <a:off x="1072" y="391"/>
                <a:ext cx="504" cy="2017"/>
                <a:chOff x="567" y="391"/>
                <a:chExt cx="504" cy="2017"/>
              </a:xfrm>
            </p:grpSpPr>
            <p:sp>
              <p:nvSpPr>
                <p:cNvPr id="57" name="Rectangle 20"/>
                <p:cNvSpPr>
                  <a:spLocks noChangeArrowheads="1"/>
                </p:cNvSpPr>
                <p:nvPr/>
              </p:nvSpPr>
              <p:spPr bwMode="auto">
                <a:xfrm>
                  <a:off x="567" y="391"/>
                  <a:ext cx="504" cy="504"/>
                </a:xfrm>
                <a:prstGeom prst="rect">
                  <a:avLst/>
                </a:prstGeom>
                <a:noFill/>
                <a:ln w="9525">
                  <a:solidFill>
                    <a:srgbClr val="000000"/>
                  </a:solidFill>
                  <a:miter lim="800000"/>
                  <a:headEnd/>
                  <a:tailEnd/>
                </a:ln>
              </p:spPr>
              <p:txBody>
                <a:bodyPr/>
                <a:lstStyle/>
                <a:p>
                  <a:endParaRPr lang="en-IE"/>
                </a:p>
              </p:txBody>
            </p:sp>
            <p:sp>
              <p:nvSpPr>
                <p:cNvPr id="58" name="Rectangle 21"/>
                <p:cNvSpPr>
                  <a:spLocks noChangeArrowheads="1"/>
                </p:cNvSpPr>
                <p:nvPr/>
              </p:nvSpPr>
              <p:spPr bwMode="auto">
                <a:xfrm>
                  <a:off x="567" y="896"/>
                  <a:ext cx="504" cy="504"/>
                </a:xfrm>
                <a:prstGeom prst="rect">
                  <a:avLst/>
                </a:prstGeom>
                <a:noFill/>
                <a:ln w="9525">
                  <a:solidFill>
                    <a:srgbClr val="000000"/>
                  </a:solidFill>
                  <a:miter lim="800000"/>
                  <a:headEnd/>
                  <a:tailEnd/>
                </a:ln>
              </p:spPr>
              <p:txBody>
                <a:bodyPr/>
                <a:lstStyle/>
                <a:p>
                  <a:endParaRPr lang="en-IE"/>
                </a:p>
              </p:txBody>
            </p:sp>
            <p:sp>
              <p:nvSpPr>
                <p:cNvPr id="59" name="Rectangle 22"/>
                <p:cNvSpPr>
                  <a:spLocks noChangeArrowheads="1"/>
                </p:cNvSpPr>
                <p:nvPr/>
              </p:nvSpPr>
              <p:spPr bwMode="auto">
                <a:xfrm>
                  <a:off x="567" y="1399"/>
                  <a:ext cx="504" cy="504"/>
                </a:xfrm>
                <a:prstGeom prst="rect">
                  <a:avLst/>
                </a:prstGeom>
                <a:noFill/>
                <a:ln w="9525">
                  <a:solidFill>
                    <a:srgbClr val="000000"/>
                  </a:solidFill>
                  <a:miter lim="800000"/>
                  <a:headEnd/>
                  <a:tailEnd/>
                </a:ln>
              </p:spPr>
              <p:txBody>
                <a:bodyPr/>
                <a:lstStyle/>
                <a:p>
                  <a:endParaRPr lang="en-IE"/>
                </a:p>
              </p:txBody>
            </p:sp>
            <p:sp>
              <p:nvSpPr>
                <p:cNvPr id="60" name="Rectangle 23"/>
                <p:cNvSpPr>
                  <a:spLocks noChangeArrowheads="1"/>
                </p:cNvSpPr>
                <p:nvPr/>
              </p:nvSpPr>
              <p:spPr bwMode="auto">
                <a:xfrm>
                  <a:off x="567" y="1904"/>
                  <a:ext cx="504" cy="504"/>
                </a:xfrm>
                <a:prstGeom prst="rect">
                  <a:avLst/>
                </a:prstGeom>
                <a:solidFill>
                  <a:srgbClr val="000000"/>
                </a:solidFill>
                <a:ln w="9525">
                  <a:solidFill>
                    <a:srgbClr val="000000"/>
                  </a:solidFill>
                  <a:miter lim="800000"/>
                  <a:headEnd/>
                  <a:tailEnd/>
                </a:ln>
              </p:spPr>
              <p:txBody>
                <a:bodyPr/>
                <a:lstStyle/>
                <a:p>
                  <a:endParaRPr lang="en-IE"/>
                </a:p>
              </p:txBody>
            </p:sp>
          </p:grpSp>
          <p:grpSp>
            <p:nvGrpSpPr>
              <p:cNvPr id="37" name="Group 24"/>
              <p:cNvGrpSpPr>
                <a:grpSpLocks/>
              </p:cNvGrpSpPr>
              <p:nvPr/>
            </p:nvGrpSpPr>
            <p:grpSpPr bwMode="auto">
              <a:xfrm>
                <a:off x="1574" y="391"/>
                <a:ext cx="504" cy="2017"/>
                <a:chOff x="567" y="391"/>
                <a:chExt cx="504" cy="2017"/>
              </a:xfrm>
            </p:grpSpPr>
            <p:sp>
              <p:nvSpPr>
                <p:cNvPr id="53" name="Rectangle 25"/>
                <p:cNvSpPr>
                  <a:spLocks noChangeArrowheads="1"/>
                </p:cNvSpPr>
                <p:nvPr/>
              </p:nvSpPr>
              <p:spPr bwMode="auto">
                <a:xfrm>
                  <a:off x="567" y="391"/>
                  <a:ext cx="504" cy="504"/>
                </a:xfrm>
                <a:prstGeom prst="rect">
                  <a:avLst/>
                </a:prstGeom>
                <a:noFill/>
                <a:ln w="9525">
                  <a:solidFill>
                    <a:srgbClr val="000000"/>
                  </a:solidFill>
                  <a:miter lim="800000"/>
                  <a:headEnd/>
                  <a:tailEnd/>
                </a:ln>
              </p:spPr>
              <p:txBody>
                <a:bodyPr/>
                <a:lstStyle/>
                <a:p>
                  <a:endParaRPr lang="en-IE"/>
                </a:p>
              </p:txBody>
            </p:sp>
            <p:sp>
              <p:nvSpPr>
                <p:cNvPr id="54" name="Rectangle 26"/>
                <p:cNvSpPr>
                  <a:spLocks noChangeArrowheads="1"/>
                </p:cNvSpPr>
                <p:nvPr/>
              </p:nvSpPr>
              <p:spPr bwMode="auto">
                <a:xfrm>
                  <a:off x="567" y="896"/>
                  <a:ext cx="504" cy="504"/>
                </a:xfrm>
                <a:prstGeom prst="rect">
                  <a:avLst/>
                </a:prstGeom>
                <a:noFill/>
                <a:ln w="9525">
                  <a:solidFill>
                    <a:srgbClr val="000000"/>
                  </a:solidFill>
                  <a:miter lim="800000"/>
                  <a:headEnd/>
                  <a:tailEnd/>
                </a:ln>
              </p:spPr>
              <p:txBody>
                <a:bodyPr/>
                <a:lstStyle/>
                <a:p>
                  <a:endParaRPr lang="en-IE"/>
                </a:p>
              </p:txBody>
            </p:sp>
            <p:sp>
              <p:nvSpPr>
                <p:cNvPr id="55" name="Rectangle 27"/>
                <p:cNvSpPr>
                  <a:spLocks noChangeArrowheads="1"/>
                </p:cNvSpPr>
                <p:nvPr/>
              </p:nvSpPr>
              <p:spPr bwMode="auto">
                <a:xfrm>
                  <a:off x="567" y="1399"/>
                  <a:ext cx="504" cy="504"/>
                </a:xfrm>
                <a:prstGeom prst="rect">
                  <a:avLst/>
                </a:prstGeom>
                <a:noFill/>
                <a:ln w="9525">
                  <a:solidFill>
                    <a:srgbClr val="000000"/>
                  </a:solidFill>
                  <a:miter lim="800000"/>
                  <a:headEnd/>
                  <a:tailEnd/>
                </a:ln>
              </p:spPr>
              <p:txBody>
                <a:bodyPr/>
                <a:lstStyle/>
                <a:p>
                  <a:endParaRPr lang="en-IE"/>
                </a:p>
              </p:txBody>
            </p:sp>
            <p:sp>
              <p:nvSpPr>
                <p:cNvPr id="56" name="Rectangle 28"/>
                <p:cNvSpPr>
                  <a:spLocks noChangeArrowheads="1"/>
                </p:cNvSpPr>
                <p:nvPr/>
              </p:nvSpPr>
              <p:spPr bwMode="auto">
                <a:xfrm>
                  <a:off x="567" y="1904"/>
                  <a:ext cx="504" cy="504"/>
                </a:xfrm>
                <a:prstGeom prst="rect">
                  <a:avLst/>
                </a:prstGeom>
                <a:noFill/>
                <a:ln w="9525">
                  <a:solidFill>
                    <a:srgbClr val="000000"/>
                  </a:solidFill>
                  <a:miter lim="800000"/>
                  <a:headEnd/>
                  <a:tailEnd/>
                </a:ln>
              </p:spPr>
              <p:txBody>
                <a:bodyPr/>
                <a:lstStyle/>
                <a:p>
                  <a:endParaRPr lang="en-IE"/>
                </a:p>
              </p:txBody>
            </p:sp>
          </p:grpSp>
          <p:grpSp>
            <p:nvGrpSpPr>
              <p:cNvPr id="38" name="Group 29"/>
              <p:cNvGrpSpPr>
                <a:grpSpLocks/>
              </p:cNvGrpSpPr>
              <p:nvPr/>
            </p:nvGrpSpPr>
            <p:grpSpPr bwMode="auto">
              <a:xfrm>
                <a:off x="2079" y="391"/>
                <a:ext cx="504" cy="2017"/>
                <a:chOff x="567" y="391"/>
                <a:chExt cx="504" cy="2017"/>
              </a:xfrm>
            </p:grpSpPr>
            <p:sp>
              <p:nvSpPr>
                <p:cNvPr id="49" name="Rectangle 30"/>
                <p:cNvSpPr>
                  <a:spLocks noChangeArrowheads="1"/>
                </p:cNvSpPr>
                <p:nvPr/>
              </p:nvSpPr>
              <p:spPr bwMode="auto">
                <a:xfrm>
                  <a:off x="567" y="391"/>
                  <a:ext cx="504" cy="504"/>
                </a:xfrm>
                <a:prstGeom prst="rect">
                  <a:avLst/>
                </a:prstGeom>
                <a:noFill/>
                <a:ln w="9525">
                  <a:solidFill>
                    <a:srgbClr val="000000"/>
                  </a:solidFill>
                  <a:miter lim="800000"/>
                  <a:headEnd/>
                  <a:tailEnd/>
                </a:ln>
              </p:spPr>
              <p:txBody>
                <a:bodyPr/>
                <a:lstStyle/>
                <a:p>
                  <a:endParaRPr lang="en-IE"/>
                </a:p>
              </p:txBody>
            </p:sp>
            <p:sp>
              <p:nvSpPr>
                <p:cNvPr id="50" name="Rectangle 31"/>
                <p:cNvSpPr>
                  <a:spLocks noChangeArrowheads="1"/>
                </p:cNvSpPr>
                <p:nvPr/>
              </p:nvSpPr>
              <p:spPr bwMode="auto">
                <a:xfrm>
                  <a:off x="567" y="896"/>
                  <a:ext cx="504" cy="504"/>
                </a:xfrm>
                <a:prstGeom prst="rect">
                  <a:avLst/>
                </a:prstGeom>
                <a:noFill/>
                <a:ln w="9525">
                  <a:solidFill>
                    <a:srgbClr val="000000"/>
                  </a:solidFill>
                  <a:miter lim="800000"/>
                  <a:headEnd/>
                  <a:tailEnd/>
                </a:ln>
              </p:spPr>
              <p:txBody>
                <a:bodyPr/>
                <a:lstStyle/>
                <a:p>
                  <a:endParaRPr lang="en-IE"/>
                </a:p>
              </p:txBody>
            </p:sp>
            <p:sp>
              <p:nvSpPr>
                <p:cNvPr id="51" name="Rectangle 32"/>
                <p:cNvSpPr>
                  <a:spLocks noChangeArrowheads="1"/>
                </p:cNvSpPr>
                <p:nvPr/>
              </p:nvSpPr>
              <p:spPr bwMode="auto">
                <a:xfrm>
                  <a:off x="567" y="1399"/>
                  <a:ext cx="504" cy="504"/>
                </a:xfrm>
                <a:prstGeom prst="rect">
                  <a:avLst/>
                </a:prstGeom>
                <a:noFill/>
                <a:ln w="9525">
                  <a:solidFill>
                    <a:srgbClr val="000000"/>
                  </a:solidFill>
                  <a:miter lim="800000"/>
                  <a:headEnd/>
                  <a:tailEnd/>
                </a:ln>
              </p:spPr>
              <p:txBody>
                <a:bodyPr/>
                <a:lstStyle/>
                <a:p>
                  <a:endParaRPr lang="en-IE"/>
                </a:p>
              </p:txBody>
            </p:sp>
            <p:sp>
              <p:nvSpPr>
                <p:cNvPr id="52" name="Rectangle 33"/>
                <p:cNvSpPr>
                  <a:spLocks noChangeArrowheads="1"/>
                </p:cNvSpPr>
                <p:nvPr/>
              </p:nvSpPr>
              <p:spPr bwMode="auto">
                <a:xfrm>
                  <a:off x="567" y="1904"/>
                  <a:ext cx="504" cy="504"/>
                </a:xfrm>
                <a:prstGeom prst="rect">
                  <a:avLst/>
                </a:prstGeom>
                <a:noFill/>
                <a:ln w="9525">
                  <a:solidFill>
                    <a:srgbClr val="000000"/>
                  </a:solidFill>
                  <a:miter lim="800000"/>
                  <a:headEnd/>
                  <a:tailEnd/>
                </a:ln>
              </p:spPr>
              <p:txBody>
                <a:bodyPr/>
                <a:lstStyle/>
                <a:p>
                  <a:endParaRPr lang="en-IE"/>
                </a:p>
              </p:txBody>
            </p:sp>
          </p:grpSp>
          <p:grpSp>
            <p:nvGrpSpPr>
              <p:cNvPr id="39" name="Group 34"/>
              <p:cNvGrpSpPr>
                <a:grpSpLocks/>
              </p:cNvGrpSpPr>
              <p:nvPr/>
            </p:nvGrpSpPr>
            <p:grpSpPr bwMode="auto">
              <a:xfrm>
                <a:off x="2584" y="391"/>
                <a:ext cx="504" cy="2017"/>
                <a:chOff x="567" y="391"/>
                <a:chExt cx="504" cy="2017"/>
              </a:xfrm>
            </p:grpSpPr>
            <p:sp>
              <p:nvSpPr>
                <p:cNvPr id="45" name="Rectangle 35"/>
                <p:cNvSpPr>
                  <a:spLocks noChangeArrowheads="1"/>
                </p:cNvSpPr>
                <p:nvPr/>
              </p:nvSpPr>
              <p:spPr bwMode="auto">
                <a:xfrm>
                  <a:off x="567" y="391"/>
                  <a:ext cx="504" cy="504"/>
                </a:xfrm>
                <a:prstGeom prst="rect">
                  <a:avLst/>
                </a:prstGeom>
                <a:noFill/>
                <a:ln w="9525">
                  <a:solidFill>
                    <a:srgbClr val="000000"/>
                  </a:solidFill>
                  <a:miter lim="800000"/>
                  <a:headEnd/>
                  <a:tailEnd/>
                </a:ln>
              </p:spPr>
              <p:txBody>
                <a:bodyPr/>
                <a:lstStyle/>
                <a:p>
                  <a:endParaRPr lang="en-IE"/>
                </a:p>
              </p:txBody>
            </p:sp>
            <p:sp>
              <p:nvSpPr>
                <p:cNvPr id="46" name="Rectangle 36"/>
                <p:cNvSpPr>
                  <a:spLocks noChangeArrowheads="1"/>
                </p:cNvSpPr>
                <p:nvPr/>
              </p:nvSpPr>
              <p:spPr bwMode="auto">
                <a:xfrm>
                  <a:off x="567" y="896"/>
                  <a:ext cx="504" cy="504"/>
                </a:xfrm>
                <a:prstGeom prst="rect">
                  <a:avLst/>
                </a:prstGeom>
                <a:solidFill>
                  <a:srgbClr val="000000"/>
                </a:solidFill>
                <a:ln w="9525">
                  <a:solidFill>
                    <a:srgbClr val="000000"/>
                  </a:solidFill>
                  <a:miter lim="800000"/>
                  <a:headEnd/>
                  <a:tailEnd/>
                </a:ln>
              </p:spPr>
              <p:txBody>
                <a:bodyPr/>
                <a:lstStyle/>
                <a:p>
                  <a:endParaRPr lang="en-IE"/>
                </a:p>
              </p:txBody>
            </p:sp>
            <p:sp>
              <p:nvSpPr>
                <p:cNvPr id="47" name="Rectangle 37"/>
                <p:cNvSpPr>
                  <a:spLocks noChangeArrowheads="1"/>
                </p:cNvSpPr>
                <p:nvPr/>
              </p:nvSpPr>
              <p:spPr bwMode="auto">
                <a:xfrm>
                  <a:off x="567" y="1399"/>
                  <a:ext cx="504" cy="504"/>
                </a:xfrm>
                <a:prstGeom prst="rect">
                  <a:avLst/>
                </a:prstGeom>
                <a:noFill/>
                <a:ln w="9525">
                  <a:solidFill>
                    <a:srgbClr val="000000"/>
                  </a:solidFill>
                  <a:miter lim="800000"/>
                  <a:headEnd/>
                  <a:tailEnd/>
                </a:ln>
              </p:spPr>
              <p:txBody>
                <a:bodyPr/>
                <a:lstStyle/>
                <a:p>
                  <a:endParaRPr lang="en-IE"/>
                </a:p>
              </p:txBody>
            </p:sp>
            <p:sp>
              <p:nvSpPr>
                <p:cNvPr id="48" name="Rectangle 38"/>
                <p:cNvSpPr>
                  <a:spLocks noChangeArrowheads="1"/>
                </p:cNvSpPr>
                <p:nvPr/>
              </p:nvSpPr>
              <p:spPr bwMode="auto">
                <a:xfrm>
                  <a:off x="567" y="1904"/>
                  <a:ext cx="504" cy="504"/>
                </a:xfrm>
                <a:prstGeom prst="rect">
                  <a:avLst/>
                </a:prstGeom>
                <a:noFill/>
                <a:ln w="9525">
                  <a:solidFill>
                    <a:srgbClr val="000000"/>
                  </a:solidFill>
                  <a:miter lim="800000"/>
                  <a:headEnd/>
                  <a:tailEnd/>
                </a:ln>
              </p:spPr>
              <p:txBody>
                <a:bodyPr/>
                <a:lstStyle/>
                <a:p>
                  <a:endParaRPr lang="en-IE"/>
                </a:p>
              </p:txBody>
            </p:sp>
          </p:grpSp>
          <p:grpSp>
            <p:nvGrpSpPr>
              <p:cNvPr id="40" name="Group 39"/>
              <p:cNvGrpSpPr>
                <a:grpSpLocks/>
              </p:cNvGrpSpPr>
              <p:nvPr/>
            </p:nvGrpSpPr>
            <p:grpSpPr bwMode="auto">
              <a:xfrm>
                <a:off x="3089" y="391"/>
                <a:ext cx="504" cy="2017"/>
                <a:chOff x="567" y="391"/>
                <a:chExt cx="504" cy="2017"/>
              </a:xfrm>
            </p:grpSpPr>
            <p:sp>
              <p:nvSpPr>
                <p:cNvPr id="41" name="Rectangle 40"/>
                <p:cNvSpPr>
                  <a:spLocks noChangeArrowheads="1"/>
                </p:cNvSpPr>
                <p:nvPr/>
              </p:nvSpPr>
              <p:spPr bwMode="auto">
                <a:xfrm>
                  <a:off x="567" y="391"/>
                  <a:ext cx="504" cy="504"/>
                </a:xfrm>
                <a:prstGeom prst="rect">
                  <a:avLst/>
                </a:prstGeom>
                <a:noFill/>
                <a:ln w="9525">
                  <a:solidFill>
                    <a:srgbClr val="000000"/>
                  </a:solidFill>
                  <a:miter lim="800000"/>
                  <a:headEnd/>
                  <a:tailEnd/>
                </a:ln>
              </p:spPr>
              <p:txBody>
                <a:bodyPr/>
                <a:lstStyle/>
                <a:p>
                  <a:endParaRPr lang="en-IE"/>
                </a:p>
              </p:txBody>
            </p:sp>
            <p:sp>
              <p:nvSpPr>
                <p:cNvPr id="42" name="Rectangle 41"/>
                <p:cNvSpPr>
                  <a:spLocks noChangeArrowheads="1"/>
                </p:cNvSpPr>
                <p:nvPr/>
              </p:nvSpPr>
              <p:spPr bwMode="auto">
                <a:xfrm>
                  <a:off x="567" y="896"/>
                  <a:ext cx="504" cy="504"/>
                </a:xfrm>
                <a:prstGeom prst="rect">
                  <a:avLst/>
                </a:prstGeom>
                <a:noFill/>
                <a:ln w="9525">
                  <a:solidFill>
                    <a:srgbClr val="000000"/>
                  </a:solidFill>
                  <a:miter lim="800000"/>
                  <a:headEnd/>
                  <a:tailEnd/>
                </a:ln>
              </p:spPr>
              <p:txBody>
                <a:bodyPr/>
                <a:lstStyle/>
                <a:p>
                  <a:endParaRPr lang="en-IE"/>
                </a:p>
              </p:txBody>
            </p:sp>
            <p:sp>
              <p:nvSpPr>
                <p:cNvPr id="43" name="Rectangle 42"/>
                <p:cNvSpPr>
                  <a:spLocks noChangeArrowheads="1"/>
                </p:cNvSpPr>
                <p:nvPr/>
              </p:nvSpPr>
              <p:spPr bwMode="auto">
                <a:xfrm>
                  <a:off x="567" y="1399"/>
                  <a:ext cx="504" cy="504"/>
                </a:xfrm>
                <a:prstGeom prst="rect">
                  <a:avLst/>
                </a:prstGeom>
                <a:noFill/>
                <a:ln w="9525">
                  <a:solidFill>
                    <a:srgbClr val="000000"/>
                  </a:solidFill>
                  <a:miter lim="800000"/>
                  <a:headEnd/>
                  <a:tailEnd/>
                </a:ln>
              </p:spPr>
              <p:txBody>
                <a:bodyPr/>
                <a:lstStyle/>
                <a:p>
                  <a:endParaRPr lang="en-IE"/>
                </a:p>
              </p:txBody>
            </p:sp>
            <p:sp>
              <p:nvSpPr>
                <p:cNvPr id="44" name="Rectangle 43"/>
                <p:cNvSpPr>
                  <a:spLocks noChangeArrowheads="1"/>
                </p:cNvSpPr>
                <p:nvPr/>
              </p:nvSpPr>
              <p:spPr bwMode="auto">
                <a:xfrm>
                  <a:off x="567" y="1904"/>
                  <a:ext cx="504" cy="504"/>
                </a:xfrm>
                <a:prstGeom prst="rect">
                  <a:avLst/>
                </a:prstGeom>
                <a:noFill/>
                <a:ln w="9525">
                  <a:solidFill>
                    <a:srgbClr val="000000"/>
                  </a:solidFill>
                  <a:miter lim="800000"/>
                  <a:headEnd/>
                  <a:tailEnd/>
                </a:ln>
              </p:spPr>
              <p:txBody>
                <a:bodyPr/>
                <a:lstStyle/>
                <a:p>
                  <a:endParaRPr lang="en-IE"/>
                </a:p>
              </p:txBody>
            </p:sp>
          </p:grpSp>
        </p:grpSp>
        <p:cxnSp>
          <p:nvCxnSpPr>
            <p:cNvPr id="15" name="AutoShape 44"/>
            <p:cNvCxnSpPr>
              <a:cxnSpLocks noChangeShapeType="1"/>
            </p:cNvCxnSpPr>
            <p:nvPr/>
          </p:nvCxnSpPr>
          <p:spPr bwMode="auto">
            <a:xfrm>
              <a:off x="3243" y="890"/>
              <a:ext cx="3" cy="456"/>
            </a:xfrm>
            <a:prstGeom prst="straightConnector1">
              <a:avLst/>
            </a:prstGeom>
            <a:noFill/>
            <a:ln w="38100">
              <a:solidFill>
                <a:srgbClr val="00B050"/>
              </a:solidFill>
              <a:round/>
              <a:headEnd/>
              <a:tailEnd type="triangle" w="med" len="med"/>
            </a:ln>
          </p:spPr>
        </p:cxnSp>
        <p:cxnSp>
          <p:nvCxnSpPr>
            <p:cNvPr id="16" name="AutoShape 45"/>
            <p:cNvCxnSpPr>
              <a:cxnSpLocks noChangeShapeType="1"/>
            </p:cNvCxnSpPr>
            <p:nvPr/>
          </p:nvCxnSpPr>
          <p:spPr bwMode="auto">
            <a:xfrm>
              <a:off x="1743" y="845"/>
              <a:ext cx="3" cy="456"/>
            </a:xfrm>
            <a:prstGeom prst="straightConnector1">
              <a:avLst/>
            </a:prstGeom>
            <a:noFill/>
            <a:ln w="38100">
              <a:solidFill>
                <a:srgbClr val="00B050"/>
              </a:solidFill>
              <a:round/>
              <a:headEnd/>
              <a:tailEnd type="triangle" w="med" len="med"/>
            </a:ln>
          </p:spPr>
        </p:cxnSp>
        <p:cxnSp>
          <p:nvCxnSpPr>
            <p:cNvPr id="17" name="AutoShape 46"/>
            <p:cNvCxnSpPr>
              <a:cxnSpLocks noChangeShapeType="1"/>
            </p:cNvCxnSpPr>
            <p:nvPr/>
          </p:nvCxnSpPr>
          <p:spPr bwMode="auto">
            <a:xfrm rot="5400000">
              <a:off x="2514" y="1616"/>
              <a:ext cx="3" cy="456"/>
            </a:xfrm>
            <a:prstGeom prst="straightConnector1">
              <a:avLst/>
            </a:prstGeom>
            <a:noFill/>
            <a:ln w="38100">
              <a:solidFill>
                <a:srgbClr val="00B050"/>
              </a:solidFill>
              <a:round/>
              <a:headEnd/>
              <a:tailEnd type="triangle" w="med" len="med"/>
            </a:ln>
          </p:spPr>
        </p:cxnSp>
        <p:cxnSp>
          <p:nvCxnSpPr>
            <p:cNvPr id="18" name="AutoShape 47"/>
            <p:cNvCxnSpPr>
              <a:cxnSpLocks noChangeShapeType="1"/>
            </p:cNvCxnSpPr>
            <p:nvPr/>
          </p:nvCxnSpPr>
          <p:spPr bwMode="auto">
            <a:xfrm rot="5400000">
              <a:off x="1969" y="2112"/>
              <a:ext cx="3" cy="456"/>
            </a:xfrm>
            <a:prstGeom prst="straightConnector1">
              <a:avLst/>
            </a:prstGeom>
            <a:noFill/>
            <a:ln w="38100">
              <a:solidFill>
                <a:srgbClr val="00B050"/>
              </a:solidFill>
              <a:round/>
              <a:headEnd/>
              <a:tailEnd type="triangle" w="med" len="med"/>
            </a:ln>
          </p:spPr>
        </p:cxnSp>
        <p:cxnSp>
          <p:nvCxnSpPr>
            <p:cNvPr id="19" name="AutoShape 48"/>
            <p:cNvCxnSpPr>
              <a:cxnSpLocks noChangeShapeType="1"/>
            </p:cNvCxnSpPr>
            <p:nvPr/>
          </p:nvCxnSpPr>
          <p:spPr bwMode="auto">
            <a:xfrm rot="5400000">
              <a:off x="2970" y="2115"/>
              <a:ext cx="3" cy="456"/>
            </a:xfrm>
            <a:prstGeom prst="straightConnector1">
              <a:avLst/>
            </a:prstGeom>
            <a:noFill/>
            <a:ln w="38100">
              <a:solidFill>
                <a:srgbClr val="00B050"/>
              </a:solidFill>
              <a:round/>
              <a:headEnd/>
              <a:tailEnd type="triangle" w="med" len="med"/>
            </a:ln>
          </p:spPr>
        </p:cxnSp>
        <p:cxnSp>
          <p:nvCxnSpPr>
            <p:cNvPr id="20" name="AutoShape 49"/>
            <p:cNvCxnSpPr>
              <a:cxnSpLocks noChangeShapeType="1"/>
            </p:cNvCxnSpPr>
            <p:nvPr/>
          </p:nvCxnSpPr>
          <p:spPr bwMode="auto">
            <a:xfrm rot="5400000">
              <a:off x="1471" y="1616"/>
              <a:ext cx="3" cy="456"/>
            </a:xfrm>
            <a:prstGeom prst="straightConnector1">
              <a:avLst/>
            </a:prstGeom>
            <a:noFill/>
            <a:ln w="38100">
              <a:solidFill>
                <a:srgbClr val="00B050"/>
              </a:solidFill>
              <a:round/>
              <a:headEnd/>
              <a:tailEnd type="triangle" w="med" len="med"/>
            </a:ln>
          </p:spPr>
        </p:cxnSp>
        <p:cxnSp>
          <p:nvCxnSpPr>
            <p:cNvPr id="21" name="AutoShape 50"/>
            <p:cNvCxnSpPr>
              <a:cxnSpLocks noChangeShapeType="1"/>
            </p:cNvCxnSpPr>
            <p:nvPr/>
          </p:nvCxnSpPr>
          <p:spPr bwMode="auto">
            <a:xfrm flipV="1">
              <a:off x="745" y="845"/>
              <a:ext cx="3" cy="456"/>
            </a:xfrm>
            <a:prstGeom prst="straightConnector1">
              <a:avLst/>
            </a:prstGeom>
            <a:noFill/>
            <a:ln w="38100">
              <a:solidFill>
                <a:srgbClr val="00B050"/>
              </a:solidFill>
              <a:round/>
              <a:headEnd/>
              <a:tailEnd type="triangle" w="med" len="med"/>
            </a:ln>
          </p:spPr>
        </p:cxnSp>
        <p:cxnSp>
          <p:nvCxnSpPr>
            <p:cNvPr id="22" name="AutoShape 51"/>
            <p:cNvCxnSpPr>
              <a:cxnSpLocks noChangeShapeType="1"/>
            </p:cNvCxnSpPr>
            <p:nvPr/>
          </p:nvCxnSpPr>
          <p:spPr bwMode="auto">
            <a:xfrm flipV="1">
              <a:off x="2789" y="1840"/>
              <a:ext cx="3" cy="456"/>
            </a:xfrm>
            <a:prstGeom prst="straightConnector1">
              <a:avLst/>
            </a:prstGeom>
            <a:noFill/>
            <a:ln w="38100">
              <a:solidFill>
                <a:srgbClr val="00B050"/>
              </a:solidFill>
              <a:round/>
              <a:headEnd/>
              <a:tailEnd type="triangle" w="med" len="med"/>
            </a:ln>
          </p:spPr>
        </p:cxnSp>
        <p:cxnSp>
          <p:nvCxnSpPr>
            <p:cNvPr id="23" name="AutoShape 52"/>
            <p:cNvCxnSpPr>
              <a:cxnSpLocks noChangeShapeType="1"/>
            </p:cNvCxnSpPr>
            <p:nvPr/>
          </p:nvCxnSpPr>
          <p:spPr bwMode="auto">
            <a:xfrm flipV="1">
              <a:off x="2245" y="888"/>
              <a:ext cx="3" cy="456"/>
            </a:xfrm>
            <a:prstGeom prst="straightConnector1">
              <a:avLst/>
            </a:prstGeom>
            <a:noFill/>
            <a:ln w="38100">
              <a:solidFill>
                <a:srgbClr val="00B050"/>
              </a:solidFill>
              <a:round/>
              <a:headEnd/>
              <a:tailEnd type="triangle" w="med" len="med"/>
            </a:ln>
          </p:spPr>
        </p:cxnSp>
        <p:cxnSp>
          <p:nvCxnSpPr>
            <p:cNvPr id="24" name="AutoShape 53"/>
            <p:cNvCxnSpPr>
              <a:cxnSpLocks noChangeShapeType="1"/>
            </p:cNvCxnSpPr>
            <p:nvPr/>
          </p:nvCxnSpPr>
          <p:spPr bwMode="auto">
            <a:xfrm rot="16200000" flipH="1">
              <a:off x="1019" y="619"/>
              <a:ext cx="3" cy="456"/>
            </a:xfrm>
            <a:prstGeom prst="straightConnector1">
              <a:avLst/>
            </a:prstGeom>
            <a:noFill/>
            <a:ln w="38100">
              <a:solidFill>
                <a:srgbClr val="00B050"/>
              </a:solidFill>
              <a:round/>
              <a:headEnd/>
              <a:tailEnd type="triangle" w="med" len="med"/>
            </a:ln>
          </p:spPr>
        </p:cxnSp>
        <p:cxnSp>
          <p:nvCxnSpPr>
            <p:cNvPr id="25" name="AutoShape 54"/>
            <p:cNvCxnSpPr>
              <a:cxnSpLocks noChangeShapeType="1"/>
            </p:cNvCxnSpPr>
            <p:nvPr/>
          </p:nvCxnSpPr>
          <p:spPr bwMode="auto">
            <a:xfrm rot="16200000" flipH="1">
              <a:off x="1473" y="618"/>
              <a:ext cx="3" cy="456"/>
            </a:xfrm>
            <a:prstGeom prst="straightConnector1">
              <a:avLst/>
            </a:prstGeom>
            <a:noFill/>
            <a:ln w="38100">
              <a:solidFill>
                <a:srgbClr val="00B050"/>
              </a:solidFill>
              <a:round/>
              <a:headEnd/>
              <a:tailEnd type="triangle" w="med" len="med"/>
            </a:ln>
          </p:spPr>
        </p:cxnSp>
        <p:cxnSp>
          <p:nvCxnSpPr>
            <p:cNvPr id="26" name="AutoShape 55"/>
            <p:cNvCxnSpPr>
              <a:cxnSpLocks noChangeShapeType="1"/>
            </p:cNvCxnSpPr>
            <p:nvPr/>
          </p:nvCxnSpPr>
          <p:spPr bwMode="auto">
            <a:xfrm rot="16200000" flipH="1">
              <a:off x="1970" y="1115"/>
              <a:ext cx="3" cy="456"/>
            </a:xfrm>
            <a:prstGeom prst="straightConnector1">
              <a:avLst/>
            </a:prstGeom>
            <a:noFill/>
            <a:ln w="38100">
              <a:solidFill>
                <a:srgbClr val="00B050"/>
              </a:solidFill>
              <a:round/>
              <a:headEnd/>
              <a:tailEnd type="triangle" w="med" len="med"/>
            </a:ln>
          </p:spPr>
        </p:cxnSp>
        <p:cxnSp>
          <p:nvCxnSpPr>
            <p:cNvPr id="27" name="AutoShape 56"/>
            <p:cNvCxnSpPr>
              <a:cxnSpLocks noChangeShapeType="1"/>
            </p:cNvCxnSpPr>
            <p:nvPr/>
          </p:nvCxnSpPr>
          <p:spPr bwMode="auto">
            <a:xfrm rot="5400000">
              <a:off x="974" y="1115"/>
              <a:ext cx="3" cy="456"/>
            </a:xfrm>
            <a:prstGeom prst="straightConnector1">
              <a:avLst/>
            </a:prstGeom>
            <a:noFill/>
            <a:ln w="38100">
              <a:solidFill>
                <a:srgbClr val="00B050"/>
              </a:solidFill>
              <a:round/>
              <a:headEnd/>
              <a:tailEnd type="triangle" w="med" len="med"/>
            </a:ln>
          </p:spPr>
        </p:cxnSp>
        <p:cxnSp>
          <p:nvCxnSpPr>
            <p:cNvPr id="28" name="AutoShape 57"/>
            <p:cNvCxnSpPr>
              <a:cxnSpLocks noChangeShapeType="1"/>
            </p:cNvCxnSpPr>
            <p:nvPr/>
          </p:nvCxnSpPr>
          <p:spPr bwMode="auto">
            <a:xfrm rot="16200000" flipH="1">
              <a:off x="3015" y="616"/>
              <a:ext cx="3" cy="456"/>
            </a:xfrm>
            <a:prstGeom prst="straightConnector1">
              <a:avLst/>
            </a:prstGeom>
            <a:noFill/>
            <a:ln w="38100">
              <a:solidFill>
                <a:srgbClr val="00B050"/>
              </a:solidFill>
              <a:round/>
              <a:headEnd/>
              <a:tailEnd type="triangle" w="med" len="med"/>
            </a:ln>
          </p:spPr>
        </p:cxnSp>
        <p:cxnSp>
          <p:nvCxnSpPr>
            <p:cNvPr id="29" name="AutoShape 58"/>
            <p:cNvCxnSpPr>
              <a:cxnSpLocks noChangeShapeType="1"/>
            </p:cNvCxnSpPr>
            <p:nvPr/>
          </p:nvCxnSpPr>
          <p:spPr bwMode="auto">
            <a:xfrm rot="16200000" flipH="1">
              <a:off x="2514" y="616"/>
              <a:ext cx="3" cy="456"/>
            </a:xfrm>
            <a:prstGeom prst="straightConnector1">
              <a:avLst/>
            </a:prstGeom>
            <a:noFill/>
            <a:ln w="38100">
              <a:solidFill>
                <a:srgbClr val="00B050"/>
              </a:solidFill>
              <a:round/>
              <a:headEnd/>
              <a:tailEnd type="triangle" w="med" len="med"/>
            </a:ln>
          </p:spPr>
        </p:cxnSp>
        <p:cxnSp>
          <p:nvCxnSpPr>
            <p:cNvPr id="30" name="AutoShape 59"/>
            <p:cNvCxnSpPr>
              <a:cxnSpLocks noChangeShapeType="1"/>
            </p:cNvCxnSpPr>
            <p:nvPr/>
          </p:nvCxnSpPr>
          <p:spPr bwMode="auto">
            <a:xfrm>
              <a:off x="3243" y="1386"/>
              <a:ext cx="3" cy="456"/>
            </a:xfrm>
            <a:prstGeom prst="straightConnector1">
              <a:avLst/>
            </a:prstGeom>
            <a:noFill/>
            <a:ln w="38100">
              <a:solidFill>
                <a:srgbClr val="00B050"/>
              </a:solidFill>
              <a:round/>
              <a:headEnd/>
              <a:tailEnd type="triangle" w="med" len="med"/>
            </a:ln>
          </p:spPr>
        </p:cxnSp>
        <p:cxnSp>
          <p:nvCxnSpPr>
            <p:cNvPr id="31" name="AutoShape 60"/>
            <p:cNvCxnSpPr>
              <a:cxnSpLocks noChangeShapeType="1"/>
            </p:cNvCxnSpPr>
            <p:nvPr/>
          </p:nvCxnSpPr>
          <p:spPr bwMode="auto">
            <a:xfrm>
              <a:off x="3243" y="1885"/>
              <a:ext cx="3" cy="456"/>
            </a:xfrm>
            <a:prstGeom prst="straightConnector1">
              <a:avLst/>
            </a:prstGeom>
            <a:noFill/>
            <a:ln w="38100">
              <a:solidFill>
                <a:srgbClr val="00B050"/>
              </a:solidFill>
              <a:round/>
              <a:headEnd/>
              <a:tailEnd type="triangle" w="med" len="med"/>
            </a:ln>
          </p:spPr>
        </p:cxnSp>
        <p:cxnSp>
          <p:nvCxnSpPr>
            <p:cNvPr id="32" name="AutoShape 61"/>
            <p:cNvCxnSpPr>
              <a:cxnSpLocks noChangeShapeType="1"/>
            </p:cNvCxnSpPr>
            <p:nvPr/>
          </p:nvCxnSpPr>
          <p:spPr bwMode="auto">
            <a:xfrm>
              <a:off x="2245" y="1885"/>
              <a:ext cx="3" cy="456"/>
            </a:xfrm>
            <a:prstGeom prst="straightConnector1">
              <a:avLst/>
            </a:prstGeom>
            <a:noFill/>
            <a:ln w="38100">
              <a:solidFill>
                <a:srgbClr val="00B050"/>
              </a:solidFill>
              <a:round/>
              <a:headEnd/>
              <a:tailEnd type="triangle" w="med" len="med"/>
            </a:ln>
          </p:spPr>
        </p:cxnSp>
        <p:cxnSp>
          <p:nvCxnSpPr>
            <p:cNvPr id="33" name="AutoShape 62"/>
            <p:cNvCxnSpPr>
              <a:cxnSpLocks noChangeShapeType="1"/>
            </p:cNvCxnSpPr>
            <p:nvPr/>
          </p:nvCxnSpPr>
          <p:spPr bwMode="auto">
            <a:xfrm flipV="1">
              <a:off x="1247" y="1343"/>
              <a:ext cx="3" cy="456"/>
            </a:xfrm>
            <a:prstGeom prst="straightConnector1">
              <a:avLst/>
            </a:prstGeom>
            <a:noFill/>
            <a:ln w="38100">
              <a:solidFill>
                <a:srgbClr val="00B050"/>
              </a:solidFill>
              <a:round/>
              <a:headEnd/>
              <a:tailEnd type="triangle" w="med" len="med"/>
            </a:ln>
          </p:spPr>
        </p:cxnSp>
        <p:cxnSp>
          <p:nvCxnSpPr>
            <p:cNvPr id="34" name="AutoShape 63"/>
            <p:cNvCxnSpPr>
              <a:cxnSpLocks noChangeShapeType="1"/>
            </p:cNvCxnSpPr>
            <p:nvPr/>
          </p:nvCxnSpPr>
          <p:spPr bwMode="auto">
            <a:xfrm flipV="1">
              <a:off x="1746" y="1840"/>
              <a:ext cx="3" cy="456"/>
            </a:xfrm>
            <a:prstGeom prst="straightConnector1">
              <a:avLst/>
            </a:prstGeom>
            <a:noFill/>
            <a:ln w="38100">
              <a:solidFill>
                <a:srgbClr val="00B050"/>
              </a:solidFill>
              <a:round/>
              <a:headEnd/>
              <a:tailEnd type="triangle" w="med" len="med"/>
            </a:ln>
          </p:spPr>
        </p:cxnSp>
      </p:grpSp>
      <p:pic>
        <p:nvPicPr>
          <p:cNvPr id="65" name="Picture 65" descr="http://1.bp.blogspot.com/-ygpfABrKY1A/UMtIfWg6SeI/AAAAAAAACBA/htU0il0RS88/s320/Braces1.png"/>
          <p:cNvPicPr>
            <a:picLocks noChangeAspect="1" noChangeArrowheads="1"/>
          </p:cNvPicPr>
          <p:nvPr/>
        </p:nvPicPr>
        <p:blipFill>
          <a:blip r:embed="rId2" cstate="print"/>
          <a:srcRect/>
          <a:stretch>
            <a:fillRect/>
          </a:stretch>
        </p:blipFill>
        <p:spPr bwMode="auto">
          <a:xfrm>
            <a:off x="434882" y="4311090"/>
            <a:ext cx="2191916" cy="2156946"/>
          </a:xfrm>
          <a:prstGeom prst="rect">
            <a:avLst/>
          </a:prstGeom>
          <a:noFill/>
          <a:ln w="9525">
            <a:noFill/>
            <a:miter lim="800000"/>
            <a:headEnd/>
            <a:tailEnd/>
          </a:ln>
        </p:spPr>
      </p:pic>
      <p:pic>
        <p:nvPicPr>
          <p:cNvPr id="66" name="Picture 67" descr="https://encrypted-tbn3.gstatic.com/images?q=tbn:ANd9GcSzFT96mZChxTGRGsykTMLfnuUwb1g1e9Yp1M5XPTeQwfuqPGgcRyrdD31h"/>
          <p:cNvPicPr>
            <a:picLocks noChangeAspect="1" noChangeArrowheads="1"/>
          </p:cNvPicPr>
          <p:nvPr/>
        </p:nvPicPr>
        <p:blipFill>
          <a:blip r:embed="rId3" cstate="print"/>
          <a:srcRect/>
          <a:stretch>
            <a:fillRect/>
          </a:stretch>
        </p:blipFill>
        <p:spPr bwMode="auto">
          <a:xfrm>
            <a:off x="4978401" y="1871568"/>
            <a:ext cx="2323352" cy="1442415"/>
          </a:xfrm>
          <a:prstGeom prst="rect">
            <a:avLst/>
          </a:prstGeom>
          <a:noFill/>
          <a:ln w="9525">
            <a:noFill/>
            <a:miter lim="800000"/>
            <a:headEnd/>
            <a:tailEnd/>
          </a:ln>
        </p:spPr>
      </p:pic>
      <p:pic>
        <p:nvPicPr>
          <p:cNvPr id="67" name="Picture 69" descr="https://encrypted-tbn0.gstatic.com/images?q=tbn:ANd9GcRCZgpruBjLXVvio4B1yK7_uG1YTGXoM0BpQu7V62JtYwige3ieKQ"/>
          <p:cNvPicPr>
            <a:picLocks noChangeAspect="1" noChangeArrowheads="1"/>
          </p:cNvPicPr>
          <p:nvPr/>
        </p:nvPicPr>
        <p:blipFill>
          <a:blip r:embed="rId4" cstate="print"/>
          <a:srcRect/>
          <a:stretch>
            <a:fillRect/>
          </a:stretch>
        </p:blipFill>
        <p:spPr bwMode="auto">
          <a:xfrm>
            <a:off x="3059113" y="4292600"/>
            <a:ext cx="2091111" cy="2091111"/>
          </a:xfrm>
          <a:prstGeom prst="rect">
            <a:avLst/>
          </a:prstGeom>
          <a:noFill/>
          <a:ln w="9525">
            <a:noFill/>
            <a:miter lim="800000"/>
            <a:headEnd/>
            <a:tailEnd/>
          </a:ln>
        </p:spPr>
      </p:pic>
      <p:pic>
        <p:nvPicPr>
          <p:cNvPr id="68" name="Picture 71" descr="http://mrlsmath.com/wp-content/uploads/2008/02/pentomino-puzzles.gif"/>
          <p:cNvPicPr>
            <a:picLocks noChangeAspect="1" noChangeArrowheads="1"/>
          </p:cNvPicPr>
          <p:nvPr/>
        </p:nvPicPr>
        <p:blipFill>
          <a:blip r:embed="rId5" cstate="print"/>
          <a:srcRect/>
          <a:stretch>
            <a:fillRect/>
          </a:stretch>
        </p:blipFill>
        <p:spPr bwMode="auto">
          <a:xfrm>
            <a:off x="624636" y="1831228"/>
            <a:ext cx="3668726" cy="1490196"/>
          </a:xfrm>
          <a:prstGeom prst="rect">
            <a:avLst/>
          </a:prstGeom>
          <a:noFill/>
          <a:ln w="9525">
            <a:noFill/>
            <a:miter lim="800000"/>
            <a:headEnd/>
            <a:tailEnd/>
          </a:ln>
        </p:spPr>
      </p:pic>
      <p:sp>
        <p:nvSpPr>
          <p:cNvPr id="69" name="Rectangle 68"/>
          <p:cNvSpPr>
            <a:spLocks noChangeArrowheads="1"/>
          </p:cNvSpPr>
          <p:nvPr/>
        </p:nvSpPr>
        <p:spPr bwMode="auto">
          <a:xfrm>
            <a:off x="1476375" y="1412875"/>
            <a:ext cx="2287588" cy="369888"/>
          </a:xfrm>
          <a:prstGeom prst="rect">
            <a:avLst/>
          </a:prstGeom>
          <a:noFill/>
          <a:ln w="9525">
            <a:noFill/>
            <a:miter lim="800000"/>
            <a:headEnd/>
            <a:tailEnd/>
          </a:ln>
        </p:spPr>
        <p:txBody>
          <a:bodyPr wrap="none">
            <a:spAutoFit/>
          </a:bodyPr>
          <a:lstStyle/>
          <a:p>
            <a:r>
              <a:rPr lang="en-IE" i="1"/>
              <a:t>Pentomino Puzzles: </a:t>
            </a:r>
          </a:p>
        </p:txBody>
      </p:sp>
      <p:pic>
        <p:nvPicPr>
          <p:cNvPr id="70" name="Picture 6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2926" y="212726"/>
            <a:ext cx="1429909" cy="1715891"/>
          </a:xfrm>
          <a:prstGeom prst="rect">
            <a:avLst/>
          </a:prstGeom>
        </p:spPr>
      </p:pic>
    </p:spTree>
    <p:extLst>
      <p:ext uri="{BB962C8B-B14F-4D97-AF65-F5344CB8AC3E}">
        <p14:creationId xmlns:p14="http://schemas.microsoft.com/office/powerpoint/2010/main" val="418149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2400" b="1" baseline="0" dirty="0" smtClean="0">
                <a:latin typeface="+mj-lt"/>
              </a:rPr>
              <a:t>Primary Maths Circles</a:t>
            </a:r>
            <a:br>
              <a:rPr lang="en-IE" sz="2400" b="1" baseline="0" dirty="0" smtClean="0">
                <a:latin typeface="+mj-lt"/>
              </a:rPr>
            </a:br>
            <a:endParaRPr lang="en-IE" sz="2400" b="1" dirty="0">
              <a:latin typeface="+mj-lt"/>
            </a:endParaRPr>
          </a:p>
        </p:txBody>
      </p:sp>
      <p:sp>
        <p:nvSpPr>
          <p:cNvPr id="3" name="Text Placeholder 2"/>
          <p:cNvSpPr>
            <a:spLocks noGrp="1"/>
          </p:cNvSpPr>
          <p:nvPr>
            <p:ph type="body" sz="quarter" idx="13"/>
          </p:nvPr>
        </p:nvSpPr>
        <p:spPr>
          <a:xfrm>
            <a:off x="800100" y="1571689"/>
            <a:ext cx="6807708" cy="4816919"/>
          </a:xfrm>
        </p:spPr>
        <p:txBody>
          <a:bodyPr>
            <a:normAutofit/>
          </a:bodyPr>
          <a:lstStyle/>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smtClean="0">
              <a:solidFill>
                <a:srgbClr val="C00000"/>
              </a:solidFill>
              <a:latin typeface="Calibri" pitchFamily="34" charset="0"/>
              <a:ea typeface="Times New Roman"/>
            </a:endParaRPr>
          </a:p>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smtClean="0">
              <a:solidFill>
                <a:srgbClr val="C00000"/>
              </a:solidFill>
              <a:latin typeface="Calibri" pitchFamily="34" charset="0"/>
              <a:ea typeface="Times New Roman"/>
            </a:endParaRPr>
          </a:p>
          <a:p>
            <a:pPr>
              <a:spcAft>
                <a:spcPts val="0"/>
              </a:spcAft>
            </a:pPr>
            <a:endParaRPr lang="en-IE" sz="6000" b="1" dirty="0">
              <a:solidFill>
                <a:srgbClr val="C00000"/>
              </a:solidFill>
              <a:latin typeface="Calibri" pitchFamily="34" charset="0"/>
              <a:ea typeface="Times New Roman"/>
            </a:endParaRPr>
          </a:p>
          <a:p>
            <a:pPr>
              <a:spcAft>
                <a:spcPts val="0"/>
              </a:spcAft>
            </a:pPr>
            <a:r>
              <a:rPr lang="en-IE" sz="6000" b="1" dirty="0" smtClean="0">
                <a:solidFill>
                  <a:srgbClr val="C00000"/>
                </a:solidFill>
                <a:latin typeface="Calibri" pitchFamily="34" charset="0"/>
                <a:ea typeface="Times New Roman"/>
              </a:rPr>
              <a:t>Let the games begin</a:t>
            </a:r>
          </a:p>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smtClean="0">
              <a:latin typeface="Calibri" pitchFamily="34" charset="0"/>
              <a:ea typeface="Times New Roman"/>
            </a:endParaRPr>
          </a:p>
        </p:txBody>
      </p:sp>
      <p:sp>
        <p:nvSpPr>
          <p:cNvPr id="4" name="Rectangle 3"/>
          <p:cNvSpPr/>
          <p:nvPr/>
        </p:nvSpPr>
        <p:spPr>
          <a:xfrm>
            <a:off x="7846541" y="212726"/>
            <a:ext cx="1062681" cy="105727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926" y="212726"/>
            <a:ext cx="1429909" cy="1715891"/>
          </a:xfrm>
          <a:prstGeom prst="rect">
            <a:avLst/>
          </a:prstGeom>
        </p:spPr>
      </p:pic>
    </p:spTree>
    <p:extLst>
      <p:ext uri="{BB962C8B-B14F-4D97-AF65-F5344CB8AC3E}">
        <p14:creationId xmlns:p14="http://schemas.microsoft.com/office/powerpoint/2010/main" val="96040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8181717" cy="1325563"/>
          </a:xfrm>
        </p:spPr>
        <p:txBody>
          <a:bodyPr/>
          <a:lstStyle/>
          <a:p>
            <a:r>
              <a:rPr lang="en-IE" dirty="0" smtClean="0"/>
              <a:t>Pascal’s Triangle: </a:t>
            </a:r>
            <a:br>
              <a:rPr lang="en-IE" dirty="0" smtClean="0"/>
            </a:br>
            <a:r>
              <a:rPr lang="en-IE" dirty="0" smtClean="0"/>
              <a:t>Click to see how it’s built: </a:t>
            </a:r>
            <a:r>
              <a:rPr lang="en-IE" dirty="0" smtClean="0">
                <a:hlinkClick r:id="rId2"/>
              </a:rPr>
              <a:t>movie</a:t>
            </a:r>
            <a:endParaRPr lang="en-IE" dirty="0"/>
          </a:p>
        </p:txBody>
      </p:sp>
      <p:pic>
        <p:nvPicPr>
          <p:cNvPr id="6" name="Content Placeholder 5" descr="Pascals_triangle.jpg"/>
          <p:cNvPicPr>
            <a:picLocks noGrp="1" noChangeAspect="1"/>
          </p:cNvPicPr>
          <p:nvPr>
            <p:ph idx="1"/>
          </p:nvPr>
        </p:nvPicPr>
        <p:blipFill>
          <a:blip r:embed="rId3" cstate="print"/>
          <a:stretch>
            <a:fillRect/>
          </a:stretch>
        </p:blipFill>
        <p:spPr>
          <a:xfrm>
            <a:off x="1475656" y="1628800"/>
            <a:ext cx="6157522" cy="4597971"/>
          </a:xfrm>
        </p:spPr>
      </p:pic>
      <p:sp>
        <p:nvSpPr>
          <p:cNvPr id="5" name="Rectangle 4"/>
          <p:cNvSpPr/>
          <p:nvPr/>
        </p:nvSpPr>
        <p:spPr>
          <a:xfrm>
            <a:off x="4304138" y="3244334"/>
            <a:ext cx="184731" cy="369332"/>
          </a:xfrm>
          <a:prstGeom prst="rect">
            <a:avLst/>
          </a:prstGeom>
        </p:spPr>
        <p:txBody>
          <a:bodyPr wrap="none">
            <a:spAutoFit/>
          </a:bodyPr>
          <a:lstStyle/>
          <a:p>
            <a:endParaRPr lang="en-IE" dirty="0"/>
          </a:p>
        </p:txBody>
      </p:sp>
      <p:sp>
        <p:nvSpPr>
          <p:cNvPr id="11" name="TextBox 10"/>
          <p:cNvSpPr txBox="1"/>
          <p:nvPr/>
        </p:nvSpPr>
        <p:spPr>
          <a:xfrm>
            <a:off x="3563888" y="5805264"/>
            <a:ext cx="575626" cy="338554"/>
          </a:xfrm>
          <a:prstGeom prst="rect">
            <a:avLst/>
          </a:prstGeom>
          <a:solidFill>
            <a:schemeClr val="bg1"/>
          </a:solidFill>
        </p:spPr>
        <p:txBody>
          <a:bodyPr wrap="square" rtlCol="0">
            <a:spAutoFit/>
          </a:bodyPr>
          <a:lstStyle/>
          <a:p>
            <a:r>
              <a:rPr lang="en-IE" sz="1600" dirty="0" smtClean="0"/>
              <a:t>210</a:t>
            </a:r>
            <a:endParaRPr lang="en-IE" sz="1600" dirty="0"/>
          </a:p>
        </p:txBody>
      </p:sp>
      <p:sp>
        <p:nvSpPr>
          <p:cNvPr id="12" name="TextBox 11"/>
          <p:cNvSpPr txBox="1"/>
          <p:nvPr/>
        </p:nvSpPr>
        <p:spPr>
          <a:xfrm>
            <a:off x="4716016" y="5805264"/>
            <a:ext cx="576064" cy="338554"/>
          </a:xfrm>
          <a:prstGeom prst="rect">
            <a:avLst/>
          </a:prstGeom>
          <a:solidFill>
            <a:schemeClr val="bg1"/>
          </a:solidFill>
        </p:spPr>
        <p:txBody>
          <a:bodyPr wrap="square" rtlCol="0">
            <a:spAutoFit/>
          </a:bodyPr>
          <a:lstStyle/>
          <a:p>
            <a:r>
              <a:rPr lang="en-IE" sz="1600" dirty="0" smtClean="0"/>
              <a:t>210</a:t>
            </a:r>
            <a:endParaRPr lang="en-IE" sz="16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091" y="0"/>
            <a:ext cx="1429909" cy="171589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E"/>
          </a:p>
        </p:txBody>
      </p:sp>
      <p:pic>
        <p:nvPicPr>
          <p:cNvPr id="4" name="Picture 2" descr="http://www.o--o.net/comp/ps/ptri-bi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88540"/>
            <a:ext cx="8870989" cy="58694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307503"/>
            <a:ext cx="8104489" cy="369332"/>
          </a:xfrm>
          <a:prstGeom prst="rect">
            <a:avLst/>
          </a:prstGeom>
        </p:spPr>
        <p:txBody>
          <a:bodyPr wrap="square">
            <a:spAutoFit/>
          </a:bodyPr>
          <a:lstStyle/>
          <a:p>
            <a:r>
              <a:rPr lang="en-IE" dirty="0" smtClean="0"/>
              <a:t>          Colour on top of all the even numbers in Pascal’s triangle …</a:t>
            </a:r>
            <a:endParaRPr lang="en-I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091" y="0"/>
            <a:ext cx="1429909" cy="171589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defRPr/>
            </a:pPr>
            <a:r>
              <a:rPr lang="en-IE" b="1" baseline="0" dirty="0" smtClean="0">
                <a:latin typeface="Verdana" panose="020B0604030504040204" pitchFamily="34" charset="0"/>
                <a:ea typeface="Verdana" panose="020B0604030504040204" pitchFamily="34" charset="0"/>
                <a:cs typeface="Verdana" panose="020B0604030504040204" pitchFamily="34" charset="0"/>
              </a:rPr>
              <a:t> Recall: Even and Odd numbers</a:t>
            </a:r>
            <a:endParaRPr lang="en-IE" sz="4400" b="1" dirty="0">
              <a:latin typeface="Verdana" panose="020B0604030504040204" pitchFamily="34" charset="0"/>
              <a:ea typeface="Verdana" panose="020B0604030504040204" pitchFamily="34" charset="0"/>
              <a:cs typeface="Verdana" panose="020B0604030504040204" pitchFamily="34" charset="0"/>
            </a:endParaRPr>
          </a:p>
        </p:txBody>
      </p:sp>
      <p:pic>
        <p:nvPicPr>
          <p:cNvPr id="77832" name="Picture 8" descr="Picture"/>
          <p:cNvPicPr>
            <a:picLocks noChangeAspect="1" noChangeArrowheads="1"/>
          </p:cNvPicPr>
          <p:nvPr/>
        </p:nvPicPr>
        <p:blipFill>
          <a:blip r:embed="rId2" cstate="print"/>
          <a:srcRect/>
          <a:stretch>
            <a:fillRect/>
          </a:stretch>
        </p:blipFill>
        <p:spPr bwMode="auto">
          <a:xfrm>
            <a:off x="0" y="0"/>
            <a:ext cx="304800" cy="304800"/>
          </a:xfrm>
          <a:prstGeom prst="rect">
            <a:avLst/>
          </a:prstGeom>
          <a:noFill/>
        </p:spPr>
      </p:pic>
      <p:pic>
        <p:nvPicPr>
          <p:cNvPr id="77831" name="Picture 7" descr="https://encrypted-tbn3.gstatic.com/images?q=tbn:ANd9GcTTUouV-dWIHKo18Nj5Y_BwnrHsAT8bAF4gUwkSmkHprJXVOr6x-jk2Yw"/>
          <p:cNvPicPr>
            <a:picLocks noChangeAspect="1" noChangeArrowheads="1"/>
          </p:cNvPicPr>
          <p:nvPr/>
        </p:nvPicPr>
        <p:blipFill>
          <a:blip r:embed="rId3" cstate="print"/>
          <a:srcRect/>
          <a:stretch>
            <a:fillRect/>
          </a:stretch>
        </p:blipFill>
        <p:spPr bwMode="auto">
          <a:xfrm>
            <a:off x="0" y="0"/>
            <a:ext cx="295275" cy="304800"/>
          </a:xfrm>
          <a:prstGeom prst="rect">
            <a:avLst/>
          </a:prstGeom>
          <a:noFill/>
        </p:spPr>
      </p:pic>
      <p:pic>
        <p:nvPicPr>
          <p:cNvPr id="77830" name="Picture 6" descr="Picture"/>
          <p:cNvPicPr>
            <a:picLocks noChangeAspect="1" noChangeArrowheads="1"/>
          </p:cNvPicPr>
          <p:nvPr/>
        </p:nvPicPr>
        <p:blipFill>
          <a:blip r:embed="rId2" cstate="print"/>
          <a:srcRect/>
          <a:stretch>
            <a:fillRect/>
          </a:stretch>
        </p:blipFill>
        <p:spPr bwMode="auto">
          <a:xfrm>
            <a:off x="0" y="0"/>
            <a:ext cx="304800" cy="304800"/>
          </a:xfrm>
          <a:prstGeom prst="rect">
            <a:avLst/>
          </a:prstGeom>
          <a:noFill/>
        </p:spPr>
      </p:pic>
      <p:pic>
        <p:nvPicPr>
          <p:cNvPr id="77829" name="Picture 5" descr="Picture"/>
          <p:cNvPicPr>
            <a:picLocks noChangeAspect="1" noChangeArrowheads="1"/>
          </p:cNvPicPr>
          <p:nvPr/>
        </p:nvPicPr>
        <p:blipFill>
          <a:blip r:embed="rId2" cstate="print"/>
          <a:srcRect/>
          <a:stretch>
            <a:fillRect/>
          </a:stretch>
        </p:blipFill>
        <p:spPr bwMode="auto">
          <a:xfrm>
            <a:off x="0" y="0"/>
            <a:ext cx="304800" cy="304800"/>
          </a:xfrm>
          <a:prstGeom prst="rect">
            <a:avLst/>
          </a:prstGeom>
          <a:noFill/>
        </p:spPr>
      </p:pic>
      <p:pic>
        <p:nvPicPr>
          <p:cNvPr id="77828" name="Picture 4" descr="https://encrypted-tbn3.gstatic.com/images?q=tbn:ANd9GcTTUouV-dWIHKo18Nj5Y_BwnrHsAT8bAF4gUwkSmkHprJXVOr6x-jk2Yw"/>
          <p:cNvPicPr>
            <a:picLocks noChangeAspect="1" noChangeArrowheads="1"/>
          </p:cNvPicPr>
          <p:nvPr/>
        </p:nvPicPr>
        <p:blipFill>
          <a:blip r:embed="rId3" cstate="print"/>
          <a:srcRect/>
          <a:stretch>
            <a:fillRect/>
          </a:stretch>
        </p:blipFill>
        <p:spPr bwMode="auto">
          <a:xfrm>
            <a:off x="0" y="0"/>
            <a:ext cx="295275" cy="304800"/>
          </a:xfrm>
          <a:prstGeom prst="rect">
            <a:avLst/>
          </a:prstGeom>
          <a:noFill/>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091" y="0"/>
            <a:ext cx="1429909" cy="1715891"/>
          </a:xfrm>
          <a:prstGeom prst="rect">
            <a:avLst/>
          </a:prstGeom>
        </p:spPr>
      </p:pic>
      <p:sp>
        <p:nvSpPr>
          <p:cNvPr id="3" name="AutoShape 2" descr="Even Numb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 name="AutoShape 3" descr="Even Numbe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AutoShape 5" descr="Even Number"/>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Rectangle 6"/>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AutoShape 8" descr="Even and Odd Numbe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TextBox 8"/>
          <p:cNvSpPr txBox="1"/>
          <p:nvPr/>
        </p:nvSpPr>
        <p:spPr>
          <a:xfrm>
            <a:off x="628651" y="1715891"/>
            <a:ext cx="7085440" cy="1323439"/>
          </a:xfrm>
          <a:prstGeom prst="rect">
            <a:avLst/>
          </a:prstGeom>
          <a:noFill/>
        </p:spPr>
        <p:txBody>
          <a:bodyPr wrap="square" rtlCol="0">
            <a:spAutoFit/>
          </a:bodyPr>
          <a:lstStyle/>
          <a:p>
            <a:r>
              <a:rPr lang="en-IE" sz="2400" dirty="0" smtClean="0"/>
              <a:t>Even numbers can be divided exactly by 2. </a:t>
            </a:r>
          </a:p>
          <a:p>
            <a:endParaRPr lang="en-IE" sz="2400" dirty="0"/>
          </a:p>
          <a:p>
            <a:r>
              <a:rPr lang="en-IE" sz="2400" dirty="0" smtClean="0"/>
              <a:t>Even numbers end in </a:t>
            </a:r>
            <a:r>
              <a:rPr lang="en-IE" sz="3200" b="1" dirty="0" smtClean="0">
                <a:solidFill>
                  <a:srgbClr val="C00000"/>
                </a:solidFill>
              </a:rPr>
              <a:t>0, 2, 4, 6, 8</a:t>
            </a:r>
            <a:r>
              <a:rPr lang="en-IE" sz="2400" dirty="0" smtClean="0"/>
              <a:t>.</a:t>
            </a:r>
            <a:endParaRPr lang="en-IE" sz="2400" dirty="0"/>
          </a:p>
        </p:txBody>
      </p:sp>
      <p:sp>
        <p:nvSpPr>
          <p:cNvPr id="10" name="AutoShape 10" descr="Even and Odd Numbe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 name="Rectangle 10"/>
          <p:cNvSpPr/>
          <p:nvPr/>
        </p:nvSpPr>
        <p:spPr>
          <a:xfrm>
            <a:off x="612774" y="4084320"/>
            <a:ext cx="7101317" cy="1692771"/>
          </a:xfrm>
          <a:prstGeom prst="rect">
            <a:avLst/>
          </a:prstGeom>
        </p:spPr>
        <p:txBody>
          <a:bodyPr wrap="square">
            <a:spAutoFit/>
          </a:bodyPr>
          <a:lstStyle/>
          <a:p>
            <a:r>
              <a:rPr lang="en-IE" sz="2400" dirty="0" smtClean="0"/>
              <a:t>Odd numbers yield a remainder of 1 when divided by 2. </a:t>
            </a:r>
          </a:p>
          <a:p>
            <a:endParaRPr lang="en-IE" sz="2400" dirty="0" smtClean="0"/>
          </a:p>
          <a:p>
            <a:r>
              <a:rPr lang="en-IE" sz="2400" dirty="0" smtClean="0"/>
              <a:t>Odd numbers end in </a:t>
            </a:r>
            <a:r>
              <a:rPr lang="en-IE" sz="3200" b="1" dirty="0" smtClean="0">
                <a:solidFill>
                  <a:srgbClr val="C00000"/>
                </a:solidFill>
              </a:rPr>
              <a:t>1, 3, 5, 7, 9</a:t>
            </a:r>
            <a:r>
              <a:rPr lang="en-IE" sz="2400" dirty="0" smtClean="0"/>
              <a:t>. </a:t>
            </a:r>
            <a:endParaRPr lang="en-IE" sz="2400" dirty="0"/>
          </a:p>
        </p:txBody>
      </p:sp>
    </p:spTree>
    <p:extLst>
      <p:ext uri="{BB962C8B-B14F-4D97-AF65-F5344CB8AC3E}">
        <p14:creationId xmlns:p14="http://schemas.microsoft.com/office/powerpoint/2010/main" val="3697614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grpSp>
        <p:nvGrpSpPr>
          <p:cNvPr id="5" name="Group 4"/>
          <p:cNvGrpSpPr/>
          <p:nvPr/>
        </p:nvGrpSpPr>
        <p:grpSpPr>
          <a:xfrm>
            <a:off x="754995" y="331454"/>
            <a:ext cx="8389005" cy="6127855"/>
            <a:chOff x="539552" y="548680"/>
            <a:chExt cx="8389005" cy="5851024"/>
          </a:xfrm>
        </p:grpSpPr>
        <p:grpSp>
          <p:nvGrpSpPr>
            <p:cNvPr id="6" name="Group 1023"/>
            <p:cNvGrpSpPr/>
            <p:nvPr/>
          </p:nvGrpSpPr>
          <p:grpSpPr>
            <a:xfrm>
              <a:off x="539552" y="548680"/>
              <a:ext cx="8389005" cy="5851024"/>
              <a:chOff x="321638" y="628606"/>
              <a:chExt cx="8389005" cy="5851024"/>
            </a:xfrm>
          </p:grpSpPr>
          <p:pic>
            <p:nvPicPr>
              <p:cNvPr id="13" name="Picture 2" descr="http://www.o--o.net/comp/ps/ptri-big.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26"/>
              <a:stretch/>
            </p:blipFill>
            <p:spPr bwMode="auto">
              <a:xfrm>
                <a:off x="321638" y="628606"/>
                <a:ext cx="8389005" cy="5851024"/>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3157560" y="5260096"/>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3530296" y="5923735"/>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3486873" y="5256215"/>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p:cNvSpPr/>
              <p:nvPr/>
            </p:nvSpPr>
            <p:spPr>
              <a:xfrm>
                <a:off x="3939220" y="5255215"/>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Oval 17"/>
              <p:cNvSpPr/>
              <p:nvPr/>
            </p:nvSpPr>
            <p:spPr>
              <a:xfrm>
                <a:off x="2753851" y="5261143"/>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p:cNvSpPr/>
              <p:nvPr/>
            </p:nvSpPr>
            <p:spPr>
              <a:xfrm>
                <a:off x="4345310" y="5261143"/>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Oval 19"/>
              <p:cNvSpPr/>
              <p:nvPr/>
            </p:nvSpPr>
            <p:spPr>
              <a:xfrm>
                <a:off x="4716630" y="5269043"/>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Oval 20"/>
              <p:cNvSpPr/>
              <p:nvPr/>
            </p:nvSpPr>
            <p:spPr>
              <a:xfrm>
                <a:off x="5084440" y="5191728"/>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p:cNvSpPr/>
              <p:nvPr/>
            </p:nvSpPr>
            <p:spPr>
              <a:xfrm>
                <a:off x="5868886" y="5233686"/>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p:cNvSpPr/>
              <p:nvPr/>
            </p:nvSpPr>
            <p:spPr>
              <a:xfrm>
                <a:off x="6713332" y="5233688"/>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p:cNvSpPr/>
              <p:nvPr/>
            </p:nvSpPr>
            <p:spPr>
              <a:xfrm>
                <a:off x="5502650" y="5212161"/>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p:cNvSpPr/>
              <p:nvPr/>
            </p:nvSpPr>
            <p:spPr>
              <a:xfrm>
                <a:off x="6308262" y="5212159"/>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Oval 25"/>
              <p:cNvSpPr/>
              <p:nvPr/>
            </p:nvSpPr>
            <p:spPr>
              <a:xfrm>
                <a:off x="7014065" y="5269043"/>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Oval 26"/>
              <p:cNvSpPr/>
              <p:nvPr/>
            </p:nvSpPr>
            <p:spPr>
              <a:xfrm>
                <a:off x="6486956" y="6166292"/>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p:cNvSpPr/>
              <p:nvPr/>
            </p:nvSpPr>
            <p:spPr>
              <a:xfrm>
                <a:off x="6821761" y="5566678"/>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p:cNvSpPr/>
              <p:nvPr/>
            </p:nvSpPr>
            <p:spPr>
              <a:xfrm>
                <a:off x="4307468" y="850736"/>
                <a:ext cx="206912" cy="217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p:cNvSpPr/>
              <p:nvPr/>
            </p:nvSpPr>
            <p:spPr>
              <a:xfrm>
                <a:off x="3906491" y="1502821"/>
                <a:ext cx="200489" cy="217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Oval 30"/>
              <p:cNvSpPr/>
              <p:nvPr/>
            </p:nvSpPr>
            <p:spPr>
              <a:xfrm>
                <a:off x="4307468" y="1502821"/>
                <a:ext cx="206912" cy="217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Oval 31"/>
              <p:cNvSpPr/>
              <p:nvPr/>
            </p:nvSpPr>
            <p:spPr>
              <a:xfrm>
                <a:off x="4708446" y="1502821"/>
                <a:ext cx="200489" cy="217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Oval 32"/>
              <p:cNvSpPr/>
              <p:nvPr/>
            </p:nvSpPr>
            <p:spPr>
              <a:xfrm>
                <a:off x="4307468" y="2046226"/>
                <a:ext cx="206912" cy="217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Oval 33"/>
              <p:cNvSpPr/>
              <p:nvPr/>
            </p:nvSpPr>
            <p:spPr>
              <a:xfrm>
                <a:off x="5109423" y="2154906"/>
                <a:ext cx="100244" cy="108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Oval 34"/>
              <p:cNvSpPr/>
              <p:nvPr/>
            </p:nvSpPr>
            <p:spPr>
              <a:xfrm>
                <a:off x="3906491" y="2698311"/>
                <a:ext cx="200489" cy="217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Oval 35"/>
              <p:cNvSpPr/>
              <p:nvPr/>
            </p:nvSpPr>
            <p:spPr>
              <a:xfrm>
                <a:off x="4307468" y="2698311"/>
                <a:ext cx="206912" cy="217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Oval 36"/>
              <p:cNvSpPr/>
              <p:nvPr/>
            </p:nvSpPr>
            <p:spPr>
              <a:xfrm>
                <a:off x="4708446" y="2698311"/>
                <a:ext cx="200489" cy="217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p:cNvSpPr/>
              <p:nvPr/>
            </p:nvSpPr>
            <p:spPr>
              <a:xfrm>
                <a:off x="5109423" y="2698311"/>
                <a:ext cx="200489" cy="217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38"/>
              <p:cNvSpPr/>
              <p:nvPr/>
            </p:nvSpPr>
            <p:spPr>
              <a:xfrm>
                <a:off x="4524326" y="3004870"/>
                <a:ext cx="233992" cy="241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Oval 39"/>
              <p:cNvSpPr/>
              <p:nvPr/>
            </p:nvSpPr>
            <p:spPr>
              <a:xfrm>
                <a:off x="5276744" y="3029274"/>
                <a:ext cx="200489" cy="217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Oval 40"/>
              <p:cNvSpPr/>
              <p:nvPr/>
            </p:nvSpPr>
            <p:spPr>
              <a:xfrm>
                <a:off x="3530296" y="3350396"/>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Oval 41"/>
              <p:cNvSpPr/>
              <p:nvPr/>
            </p:nvSpPr>
            <p:spPr>
              <a:xfrm>
                <a:off x="3922038" y="3364910"/>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Oval 42"/>
              <p:cNvSpPr/>
              <p:nvPr/>
            </p:nvSpPr>
            <p:spPr>
              <a:xfrm>
                <a:off x="4341010" y="3364910"/>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Oval 43"/>
              <p:cNvSpPr/>
              <p:nvPr/>
            </p:nvSpPr>
            <p:spPr>
              <a:xfrm>
                <a:off x="4843675" y="3018686"/>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Oval 44"/>
              <p:cNvSpPr/>
              <p:nvPr/>
            </p:nvSpPr>
            <p:spPr>
              <a:xfrm>
                <a:off x="4516141" y="1808459"/>
                <a:ext cx="215626" cy="226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Oval 45"/>
              <p:cNvSpPr/>
              <p:nvPr/>
            </p:nvSpPr>
            <p:spPr>
              <a:xfrm>
                <a:off x="4131524" y="1826695"/>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Oval 46"/>
              <p:cNvSpPr/>
              <p:nvPr/>
            </p:nvSpPr>
            <p:spPr>
              <a:xfrm>
                <a:off x="5484277" y="2707184"/>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Oval 47"/>
              <p:cNvSpPr/>
              <p:nvPr/>
            </p:nvSpPr>
            <p:spPr>
              <a:xfrm>
                <a:off x="3528648" y="2698311"/>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Oval 48"/>
              <p:cNvSpPr/>
              <p:nvPr/>
            </p:nvSpPr>
            <p:spPr>
              <a:xfrm>
                <a:off x="3528649" y="2105002"/>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Oval 49"/>
              <p:cNvSpPr/>
              <p:nvPr/>
            </p:nvSpPr>
            <p:spPr>
              <a:xfrm>
                <a:off x="5054875" y="2055099"/>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Oval 50"/>
              <p:cNvSpPr/>
              <p:nvPr/>
            </p:nvSpPr>
            <p:spPr>
              <a:xfrm>
                <a:off x="3706014" y="3004870"/>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Oval 51"/>
              <p:cNvSpPr/>
              <p:nvPr/>
            </p:nvSpPr>
            <p:spPr>
              <a:xfrm>
                <a:off x="4138062" y="3004870"/>
                <a:ext cx="216024" cy="216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Oval 52"/>
              <p:cNvSpPr/>
              <p:nvPr/>
            </p:nvSpPr>
            <p:spPr>
              <a:xfrm>
                <a:off x="3336344" y="3000705"/>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Oval 53"/>
              <p:cNvSpPr/>
              <p:nvPr/>
            </p:nvSpPr>
            <p:spPr>
              <a:xfrm>
                <a:off x="5102365" y="3370527"/>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Oval 54"/>
              <p:cNvSpPr/>
              <p:nvPr/>
            </p:nvSpPr>
            <p:spPr>
              <a:xfrm>
                <a:off x="4714126" y="3364910"/>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Oval 55"/>
              <p:cNvSpPr/>
              <p:nvPr/>
            </p:nvSpPr>
            <p:spPr>
              <a:xfrm>
                <a:off x="3144039" y="2707184"/>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Oval 56"/>
              <p:cNvSpPr/>
              <p:nvPr/>
            </p:nvSpPr>
            <p:spPr>
              <a:xfrm>
                <a:off x="4843674" y="3694492"/>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Oval 57"/>
              <p:cNvSpPr/>
              <p:nvPr/>
            </p:nvSpPr>
            <p:spPr>
              <a:xfrm>
                <a:off x="5472361" y="4002426"/>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Oval 58"/>
              <p:cNvSpPr/>
              <p:nvPr/>
            </p:nvSpPr>
            <p:spPr>
              <a:xfrm>
                <a:off x="6019806" y="4261895"/>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Oval 59"/>
              <p:cNvSpPr/>
              <p:nvPr/>
            </p:nvSpPr>
            <p:spPr>
              <a:xfrm>
                <a:off x="5868886" y="4641257"/>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Oval 60"/>
              <p:cNvSpPr/>
              <p:nvPr/>
            </p:nvSpPr>
            <p:spPr>
              <a:xfrm>
                <a:off x="2773601" y="3960018"/>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Oval 61"/>
              <p:cNvSpPr/>
              <p:nvPr/>
            </p:nvSpPr>
            <p:spPr>
              <a:xfrm>
                <a:off x="2402826" y="3978166"/>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Oval 62"/>
              <p:cNvSpPr/>
              <p:nvPr/>
            </p:nvSpPr>
            <p:spPr>
              <a:xfrm>
                <a:off x="4499773" y="3694493"/>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 name="Oval 63"/>
              <p:cNvSpPr/>
              <p:nvPr/>
            </p:nvSpPr>
            <p:spPr>
              <a:xfrm>
                <a:off x="3714187" y="3698786"/>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Oval 64"/>
              <p:cNvSpPr/>
              <p:nvPr/>
            </p:nvSpPr>
            <p:spPr>
              <a:xfrm>
                <a:off x="4115164" y="3694493"/>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Oval 65"/>
              <p:cNvSpPr/>
              <p:nvPr/>
            </p:nvSpPr>
            <p:spPr>
              <a:xfrm>
                <a:off x="4653142" y="4030016"/>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Oval 66"/>
              <p:cNvSpPr/>
              <p:nvPr/>
            </p:nvSpPr>
            <p:spPr>
              <a:xfrm>
                <a:off x="4288001" y="4033964"/>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Oval 67"/>
              <p:cNvSpPr/>
              <p:nvPr/>
            </p:nvSpPr>
            <p:spPr>
              <a:xfrm>
                <a:off x="3922860" y="4033963"/>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Oval 68"/>
              <p:cNvSpPr/>
              <p:nvPr/>
            </p:nvSpPr>
            <p:spPr>
              <a:xfrm>
                <a:off x="4528419" y="4302125"/>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Oval 69"/>
              <p:cNvSpPr/>
              <p:nvPr/>
            </p:nvSpPr>
            <p:spPr>
              <a:xfrm>
                <a:off x="4138062" y="4301014"/>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Oval 70"/>
              <p:cNvSpPr/>
              <p:nvPr/>
            </p:nvSpPr>
            <p:spPr>
              <a:xfrm>
                <a:off x="4299284" y="4537013"/>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Oval 71"/>
              <p:cNvSpPr/>
              <p:nvPr/>
            </p:nvSpPr>
            <p:spPr>
              <a:xfrm>
                <a:off x="5820783" y="4010842"/>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Oval 72"/>
              <p:cNvSpPr/>
              <p:nvPr/>
            </p:nvSpPr>
            <p:spPr>
              <a:xfrm>
                <a:off x="6212111" y="3978167"/>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Oval 73"/>
              <p:cNvSpPr/>
              <p:nvPr/>
            </p:nvSpPr>
            <p:spPr>
              <a:xfrm>
                <a:off x="5676581" y="4328523"/>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Oval 74"/>
              <p:cNvSpPr/>
              <p:nvPr/>
            </p:nvSpPr>
            <p:spPr>
              <a:xfrm>
                <a:off x="3152531" y="3977587"/>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6" name="Oval 75"/>
              <p:cNvSpPr/>
              <p:nvPr/>
            </p:nvSpPr>
            <p:spPr>
              <a:xfrm>
                <a:off x="2965905" y="4265881"/>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7" name="Oval 76"/>
              <p:cNvSpPr/>
              <p:nvPr/>
            </p:nvSpPr>
            <p:spPr>
              <a:xfrm>
                <a:off x="2557377" y="4269867"/>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Oval 77"/>
              <p:cNvSpPr/>
              <p:nvPr/>
            </p:nvSpPr>
            <p:spPr>
              <a:xfrm>
                <a:off x="2717071" y="4589621"/>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Oval 78"/>
              <p:cNvSpPr/>
              <p:nvPr/>
            </p:nvSpPr>
            <p:spPr>
              <a:xfrm>
                <a:off x="1600871" y="5256215"/>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Oval 79"/>
              <p:cNvSpPr/>
              <p:nvPr/>
            </p:nvSpPr>
            <p:spPr>
              <a:xfrm>
                <a:off x="2001848" y="5233688"/>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1" name="Oval 80"/>
              <p:cNvSpPr/>
              <p:nvPr/>
            </p:nvSpPr>
            <p:spPr>
              <a:xfrm>
                <a:off x="2375440" y="5233688"/>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Oval 81"/>
              <p:cNvSpPr/>
              <p:nvPr/>
            </p:nvSpPr>
            <p:spPr>
              <a:xfrm>
                <a:off x="6679260" y="5850160"/>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3" name="Oval 82"/>
              <p:cNvSpPr/>
              <p:nvPr/>
            </p:nvSpPr>
            <p:spPr>
              <a:xfrm>
                <a:off x="1809544" y="5566676"/>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4" name="Oval 83"/>
              <p:cNvSpPr/>
              <p:nvPr/>
            </p:nvSpPr>
            <p:spPr>
              <a:xfrm>
                <a:off x="2001848" y="5860151"/>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5" name="Oval 84"/>
              <p:cNvSpPr/>
              <p:nvPr/>
            </p:nvSpPr>
            <p:spPr>
              <a:xfrm>
                <a:off x="2106400" y="6171347"/>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6" name="Oval 85"/>
              <p:cNvSpPr/>
              <p:nvPr/>
            </p:nvSpPr>
            <p:spPr>
              <a:xfrm>
                <a:off x="2183136" y="5566678"/>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Oval 86"/>
              <p:cNvSpPr/>
              <p:nvPr/>
            </p:nvSpPr>
            <p:spPr>
              <a:xfrm>
                <a:off x="2633681" y="5566675"/>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Oval 87"/>
              <p:cNvSpPr/>
              <p:nvPr/>
            </p:nvSpPr>
            <p:spPr>
              <a:xfrm>
                <a:off x="2965905" y="5566673"/>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Oval 88"/>
              <p:cNvSpPr/>
              <p:nvPr/>
            </p:nvSpPr>
            <p:spPr>
              <a:xfrm>
                <a:off x="3390720" y="5566671"/>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0" name="Oval 89"/>
              <p:cNvSpPr/>
              <p:nvPr/>
            </p:nvSpPr>
            <p:spPr>
              <a:xfrm>
                <a:off x="3768754" y="5566670"/>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Oval 90"/>
              <p:cNvSpPr/>
              <p:nvPr/>
            </p:nvSpPr>
            <p:spPr>
              <a:xfrm>
                <a:off x="4069992" y="5566678"/>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Oval 91"/>
              <p:cNvSpPr/>
              <p:nvPr/>
            </p:nvSpPr>
            <p:spPr>
              <a:xfrm>
                <a:off x="4499771" y="5566678"/>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3" name="Oval 92"/>
              <p:cNvSpPr/>
              <p:nvPr/>
            </p:nvSpPr>
            <p:spPr>
              <a:xfrm>
                <a:off x="4922666" y="5566668"/>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4" name="Oval 93"/>
              <p:cNvSpPr/>
              <p:nvPr/>
            </p:nvSpPr>
            <p:spPr>
              <a:xfrm>
                <a:off x="5309912" y="5545686"/>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Oval 94"/>
              <p:cNvSpPr/>
              <p:nvPr/>
            </p:nvSpPr>
            <p:spPr>
              <a:xfrm>
                <a:off x="5676580" y="5566667"/>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Oval 95"/>
              <p:cNvSpPr/>
              <p:nvPr/>
            </p:nvSpPr>
            <p:spPr>
              <a:xfrm>
                <a:off x="6108146" y="5566678"/>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Oval 96"/>
              <p:cNvSpPr/>
              <p:nvPr/>
            </p:nvSpPr>
            <p:spPr>
              <a:xfrm>
                <a:off x="6412285" y="5545685"/>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8" name="Oval 97"/>
              <p:cNvSpPr/>
              <p:nvPr/>
            </p:nvSpPr>
            <p:spPr>
              <a:xfrm>
                <a:off x="2428193" y="5819490"/>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9" name="Oval 98"/>
              <p:cNvSpPr/>
              <p:nvPr/>
            </p:nvSpPr>
            <p:spPr>
              <a:xfrm>
                <a:off x="2595130" y="6197714"/>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0" name="Oval 99"/>
              <p:cNvSpPr/>
              <p:nvPr/>
            </p:nvSpPr>
            <p:spPr>
              <a:xfrm>
                <a:off x="2965905" y="6197714"/>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1" name="Oval 100"/>
              <p:cNvSpPr/>
              <p:nvPr/>
            </p:nvSpPr>
            <p:spPr>
              <a:xfrm>
                <a:off x="2773601" y="5860151"/>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2" name="Oval 101"/>
              <p:cNvSpPr/>
              <p:nvPr/>
            </p:nvSpPr>
            <p:spPr>
              <a:xfrm>
                <a:off x="3154607" y="5860151"/>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3" name="Oval 102"/>
              <p:cNvSpPr/>
              <p:nvPr/>
            </p:nvSpPr>
            <p:spPr>
              <a:xfrm>
                <a:off x="3939218" y="5860151"/>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4" name="Oval 103"/>
              <p:cNvSpPr/>
              <p:nvPr/>
            </p:nvSpPr>
            <p:spPr>
              <a:xfrm>
                <a:off x="4335397" y="5879402"/>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5" name="Oval 104"/>
              <p:cNvSpPr/>
              <p:nvPr/>
            </p:nvSpPr>
            <p:spPr>
              <a:xfrm>
                <a:off x="4711313" y="5879401"/>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6" name="Oval 105"/>
              <p:cNvSpPr/>
              <p:nvPr/>
            </p:nvSpPr>
            <p:spPr>
              <a:xfrm>
                <a:off x="5109423" y="5879402"/>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7" name="Oval 106"/>
              <p:cNvSpPr/>
              <p:nvPr/>
            </p:nvSpPr>
            <p:spPr>
              <a:xfrm>
                <a:off x="5484277" y="5860151"/>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8" name="Oval 107"/>
              <p:cNvSpPr/>
              <p:nvPr/>
            </p:nvSpPr>
            <p:spPr>
              <a:xfrm>
                <a:off x="5827502" y="5879402"/>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9" name="Oval 108"/>
              <p:cNvSpPr/>
              <p:nvPr/>
            </p:nvSpPr>
            <p:spPr>
              <a:xfrm>
                <a:off x="6219980" y="5844441"/>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0" name="Oval 109"/>
              <p:cNvSpPr/>
              <p:nvPr/>
            </p:nvSpPr>
            <p:spPr>
              <a:xfrm>
                <a:off x="6066614" y="6171347"/>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1" name="Oval 110"/>
              <p:cNvSpPr/>
              <p:nvPr/>
            </p:nvSpPr>
            <p:spPr>
              <a:xfrm>
                <a:off x="5635198" y="6157501"/>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2" name="Oval 111"/>
              <p:cNvSpPr/>
              <p:nvPr/>
            </p:nvSpPr>
            <p:spPr>
              <a:xfrm>
                <a:off x="5322957" y="6171347"/>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3" name="Oval 112"/>
              <p:cNvSpPr/>
              <p:nvPr/>
            </p:nvSpPr>
            <p:spPr>
              <a:xfrm>
                <a:off x="4524326" y="6183714"/>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4" name="Oval 113"/>
              <p:cNvSpPr/>
              <p:nvPr/>
            </p:nvSpPr>
            <p:spPr>
              <a:xfrm>
                <a:off x="4870095" y="6194809"/>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5" name="Oval 114"/>
              <p:cNvSpPr/>
              <p:nvPr/>
            </p:nvSpPr>
            <p:spPr>
              <a:xfrm>
                <a:off x="4131524" y="6182452"/>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6" name="Oval 115"/>
              <p:cNvSpPr/>
              <p:nvPr/>
            </p:nvSpPr>
            <p:spPr>
              <a:xfrm>
                <a:off x="3746915" y="6192968"/>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7" name="Oval 116"/>
              <p:cNvSpPr/>
              <p:nvPr/>
            </p:nvSpPr>
            <p:spPr>
              <a:xfrm>
                <a:off x="3352732" y="6194809"/>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7" name="Oval 6"/>
            <p:cNvSpPr/>
            <p:nvPr/>
          </p:nvSpPr>
          <p:spPr>
            <a:xfrm>
              <a:off x="2224714" y="4545731"/>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3759463" y="4545731"/>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6818737" y="4533934"/>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5343640" y="4522135"/>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p:cNvSpPr/>
            <p:nvPr/>
          </p:nvSpPr>
          <p:spPr>
            <a:xfrm>
              <a:off x="1381067" y="5817063"/>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p:cNvSpPr/>
            <p:nvPr/>
          </p:nvSpPr>
          <p:spPr>
            <a:xfrm>
              <a:off x="7598469" y="5805264"/>
              <a:ext cx="192304" cy="208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18" name="TextBox 117"/>
          <p:cNvSpPr txBox="1"/>
          <p:nvPr/>
        </p:nvSpPr>
        <p:spPr>
          <a:xfrm>
            <a:off x="620798" y="362648"/>
            <a:ext cx="2562240" cy="646331"/>
          </a:xfrm>
          <a:prstGeom prst="rect">
            <a:avLst/>
          </a:prstGeom>
          <a:noFill/>
        </p:spPr>
        <p:txBody>
          <a:bodyPr wrap="none" rtlCol="0">
            <a:spAutoFit/>
          </a:bodyPr>
          <a:lstStyle/>
          <a:p>
            <a:r>
              <a:rPr lang="en-IE" b="1" dirty="0" smtClean="0"/>
              <a:t>Solution: </a:t>
            </a:r>
          </a:p>
          <a:p>
            <a:r>
              <a:rPr lang="en-IE" dirty="0" smtClean="0"/>
              <a:t>Our very own fractal</a:t>
            </a:r>
            <a:endParaRPr lang="en-IE" dirty="0"/>
          </a:p>
        </p:txBody>
      </p:sp>
      <p:sp>
        <p:nvSpPr>
          <p:cNvPr id="232" name="Oval 231"/>
          <p:cNvSpPr/>
          <p:nvPr/>
        </p:nvSpPr>
        <p:spPr>
          <a:xfrm>
            <a:off x="3198039" y="3201745"/>
            <a:ext cx="192304" cy="218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3" name="Oval 232"/>
          <p:cNvSpPr/>
          <p:nvPr/>
        </p:nvSpPr>
        <p:spPr>
          <a:xfrm>
            <a:off x="6311941" y="3177029"/>
            <a:ext cx="192304" cy="218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20" name="Picture 1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091" y="133322"/>
            <a:ext cx="1429909" cy="17158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8631" y="227716"/>
            <a:ext cx="6822017" cy="1057274"/>
          </a:xfrm>
        </p:spPr>
        <p:txBody>
          <a:bodyPr/>
          <a:lstStyle/>
          <a:p>
            <a:r>
              <a:rPr lang="en-US" sz="4000" b="1" dirty="0" smtClean="0">
                <a:solidFill>
                  <a:srgbClr val="0070C0"/>
                </a:solidFill>
              </a:rPr>
              <a:t> </a:t>
            </a:r>
            <a:r>
              <a:rPr lang="en-US" sz="3600" b="1" dirty="0" smtClean="0"/>
              <a:t>Who helped you develop your   interest in mathematics and how?</a:t>
            </a:r>
            <a:endParaRPr lang="en-IE" sz="3600" b="1" dirty="0">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1"/>
          <p:cNvSpPr txBox="1">
            <a:spLocks/>
          </p:cNvSpPr>
          <p:nvPr/>
        </p:nvSpPr>
        <p:spPr>
          <a:xfrm>
            <a:off x="605995" y="1250869"/>
            <a:ext cx="6536209" cy="507862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endParaRPr lang="en-GB" dirty="0"/>
          </a:p>
        </p:txBody>
      </p:sp>
      <p:pic>
        <p:nvPicPr>
          <p:cNvPr id="5" name="Picture 2"/>
          <p:cNvPicPr>
            <a:picLocks noChangeAspect="1" noChangeArrowheads="1"/>
          </p:cNvPicPr>
          <p:nvPr/>
        </p:nvPicPr>
        <p:blipFill>
          <a:blip r:embed="rId2" cstate="print"/>
          <a:srcRect/>
          <a:stretch>
            <a:fillRect/>
          </a:stretch>
        </p:blipFill>
        <p:spPr bwMode="auto">
          <a:xfrm>
            <a:off x="509666" y="1727017"/>
            <a:ext cx="2339975" cy="3381375"/>
          </a:xfrm>
          <a:prstGeom prst="rect">
            <a:avLst/>
          </a:prstGeom>
          <a:noFill/>
          <a:ln w="9525">
            <a:noFill/>
            <a:miter lim="800000"/>
            <a:headEnd/>
            <a:tailEnd/>
          </a:ln>
        </p:spPr>
      </p:pic>
      <p:sp>
        <p:nvSpPr>
          <p:cNvPr id="7" name="Rectangle 10"/>
          <p:cNvSpPr>
            <a:spLocks noChangeArrowheads="1"/>
          </p:cNvSpPr>
          <p:nvPr/>
        </p:nvSpPr>
        <p:spPr bwMode="auto">
          <a:xfrm>
            <a:off x="524655" y="5417852"/>
            <a:ext cx="2286000" cy="830263"/>
          </a:xfrm>
          <a:prstGeom prst="rect">
            <a:avLst/>
          </a:prstGeom>
          <a:noFill/>
          <a:ln w="9525">
            <a:noFill/>
            <a:miter lim="800000"/>
            <a:headEnd/>
            <a:tailEnd/>
          </a:ln>
        </p:spPr>
        <p:txBody>
          <a:bodyPr>
            <a:spAutoFit/>
          </a:bodyPr>
          <a:lstStyle/>
          <a:p>
            <a:pPr>
              <a:defRPr/>
            </a:pPr>
            <a:r>
              <a:rPr lang="en-US" sz="1600" i="1" dirty="0">
                <a:solidFill>
                  <a:srgbClr val="A80000"/>
                </a:solidFill>
                <a:latin typeface="+mj-lt"/>
              </a:rPr>
              <a:t>Maria </a:t>
            </a:r>
            <a:r>
              <a:rPr lang="en-US" sz="1600" i="1" dirty="0" err="1">
                <a:solidFill>
                  <a:srgbClr val="A80000"/>
                </a:solidFill>
                <a:latin typeface="+mj-lt"/>
              </a:rPr>
              <a:t>Chudnovsky</a:t>
            </a:r>
            <a:endParaRPr lang="en-US" sz="1600" i="1" dirty="0">
              <a:solidFill>
                <a:srgbClr val="A80000"/>
              </a:solidFill>
              <a:latin typeface="+mj-lt"/>
            </a:endParaRPr>
          </a:p>
          <a:p>
            <a:pPr>
              <a:defRPr/>
            </a:pPr>
            <a:r>
              <a:rPr lang="en-US" sz="1600" i="1" dirty="0">
                <a:solidFill>
                  <a:srgbClr val="A80000"/>
                </a:solidFill>
                <a:latin typeface="+mj-lt"/>
              </a:rPr>
              <a:t>Associate Professor  </a:t>
            </a:r>
          </a:p>
          <a:p>
            <a:pPr>
              <a:defRPr/>
            </a:pPr>
            <a:r>
              <a:rPr lang="en-US" sz="1600" i="1" dirty="0">
                <a:solidFill>
                  <a:srgbClr val="A80000"/>
                </a:solidFill>
                <a:latin typeface="+mj-lt"/>
              </a:rPr>
              <a:t>Columbia University</a:t>
            </a:r>
          </a:p>
        </p:txBody>
      </p:sp>
      <p:sp>
        <p:nvSpPr>
          <p:cNvPr id="11" name="Rectangle 10"/>
          <p:cNvSpPr/>
          <p:nvPr/>
        </p:nvSpPr>
        <p:spPr>
          <a:xfrm>
            <a:off x="2900648" y="1613185"/>
            <a:ext cx="4958249" cy="3139321"/>
          </a:xfrm>
          <a:prstGeom prst="rect">
            <a:avLst/>
          </a:prstGeom>
        </p:spPr>
        <p:txBody>
          <a:bodyPr wrap="square">
            <a:spAutoFit/>
          </a:bodyPr>
          <a:lstStyle/>
          <a:p>
            <a:pPr>
              <a:defRPr/>
            </a:pPr>
            <a:r>
              <a:rPr lang="en-US" dirty="0">
                <a:solidFill>
                  <a:srgbClr val="A80000"/>
                </a:solidFill>
                <a:latin typeface="+mn-lt"/>
              </a:rPr>
              <a:t>Here I must mention a </a:t>
            </a:r>
            <a:r>
              <a:rPr lang="en-US" b="1" i="1" dirty="0">
                <a:solidFill>
                  <a:srgbClr val="A80000"/>
                </a:solidFill>
                <a:latin typeface="+mn-lt"/>
              </a:rPr>
              <a:t>math circle </a:t>
            </a:r>
            <a:r>
              <a:rPr lang="en-US" dirty="0">
                <a:solidFill>
                  <a:srgbClr val="A80000"/>
                </a:solidFill>
                <a:latin typeface="+mn-lt"/>
              </a:rPr>
              <a:t>I went to … </a:t>
            </a:r>
            <a:r>
              <a:rPr lang="en-US" dirty="0" smtClean="0">
                <a:solidFill>
                  <a:srgbClr val="A80000"/>
                </a:solidFill>
                <a:latin typeface="+mn-lt"/>
              </a:rPr>
              <a:t> </a:t>
            </a:r>
            <a:r>
              <a:rPr lang="en-US" b="1" i="1" dirty="0">
                <a:solidFill>
                  <a:srgbClr val="A80000"/>
                </a:solidFill>
                <a:latin typeface="+mn-lt"/>
              </a:rPr>
              <a:t>It was an absolutely amazing experience</a:t>
            </a:r>
            <a:r>
              <a:rPr lang="en-US" b="1" dirty="0">
                <a:solidFill>
                  <a:srgbClr val="A80000"/>
                </a:solidFill>
                <a:latin typeface="+mn-lt"/>
              </a:rPr>
              <a:t>!</a:t>
            </a:r>
            <a:r>
              <a:rPr lang="en-US" dirty="0">
                <a:solidFill>
                  <a:srgbClr val="A80000"/>
                </a:solidFill>
                <a:latin typeface="+mn-lt"/>
              </a:rPr>
              <a:t> </a:t>
            </a:r>
            <a:r>
              <a:rPr lang="en-US" dirty="0" smtClean="0">
                <a:solidFill>
                  <a:srgbClr val="A80000"/>
                </a:solidFill>
                <a:latin typeface="+mn-lt"/>
              </a:rPr>
              <a:t>…</a:t>
            </a:r>
            <a:r>
              <a:rPr lang="en-US" b="1" i="1" dirty="0" smtClean="0">
                <a:solidFill>
                  <a:srgbClr val="A80000"/>
                </a:solidFill>
                <a:latin typeface="+mn-lt"/>
              </a:rPr>
              <a:t>we </a:t>
            </a:r>
            <a:r>
              <a:rPr lang="en-US" b="1" i="1" dirty="0">
                <a:solidFill>
                  <a:srgbClr val="A80000"/>
                </a:solidFill>
                <a:latin typeface="+mn-lt"/>
              </a:rPr>
              <a:t>all felt that nothing out there could even compare to what we were </a:t>
            </a:r>
            <a:r>
              <a:rPr lang="en-US" b="1" i="1" dirty="0" smtClean="0">
                <a:solidFill>
                  <a:srgbClr val="A80000"/>
                </a:solidFill>
                <a:latin typeface="+mn-lt"/>
              </a:rPr>
              <a:t>doing…   </a:t>
            </a:r>
            <a:r>
              <a:rPr lang="en-US" dirty="0" smtClean="0">
                <a:solidFill>
                  <a:srgbClr val="A80000"/>
                </a:solidFill>
                <a:latin typeface="+mn-lt"/>
              </a:rPr>
              <a:t>As </a:t>
            </a:r>
            <a:r>
              <a:rPr lang="en-US" dirty="0">
                <a:solidFill>
                  <a:srgbClr val="A80000"/>
                </a:solidFill>
                <a:latin typeface="+mn-lt"/>
              </a:rPr>
              <a:t>I studied more mathematics over the next ten years, the problems got harder, the lectures got more complicated, </a:t>
            </a:r>
            <a:r>
              <a:rPr lang="en-US" b="1" i="1" dirty="0">
                <a:solidFill>
                  <a:srgbClr val="A80000"/>
                </a:solidFill>
                <a:latin typeface="+mn-lt"/>
              </a:rPr>
              <a:t>but the feeling that there is nothing better I could possibly do with my time is still there.</a:t>
            </a:r>
          </a:p>
        </p:txBody>
      </p:sp>
      <p:sp>
        <p:nvSpPr>
          <p:cNvPr id="12" name="Rectangle 11"/>
          <p:cNvSpPr/>
          <p:nvPr/>
        </p:nvSpPr>
        <p:spPr>
          <a:xfrm>
            <a:off x="2891436" y="5080701"/>
            <a:ext cx="4825091" cy="1421928"/>
          </a:xfrm>
          <a:prstGeom prst="rect">
            <a:avLst/>
          </a:prstGeom>
        </p:spPr>
        <p:txBody>
          <a:bodyPr wrap="square">
            <a:spAutoFit/>
          </a:bodyPr>
          <a:lstStyle/>
          <a:p>
            <a:pPr marL="342900" indent="-342900">
              <a:lnSpc>
                <a:spcPct val="80000"/>
              </a:lnSpc>
              <a:spcBef>
                <a:spcPct val="20000"/>
              </a:spcBef>
            </a:pPr>
            <a:r>
              <a:rPr lang="en-IE" dirty="0" smtClean="0"/>
              <a:t>    Maths Circles started </a:t>
            </a:r>
            <a:r>
              <a:rPr lang="en-US" dirty="0" smtClean="0"/>
              <a:t>100 ago </a:t>
            </a:r>
            <a:r>
              <a:rPr lang="en-US" dirty="0" smtClean="0"/>
              <a:t>in Europe as </a:t>
            </a:r>
            <a:r>
              <a:rPr lang="en-US" dirty="0" smtClean="0"/>
              <a:t>a way to help students enjoy the </a:t>
            </a:r>
            <a:r>
              <a:rPr lang="en-US" dirty="0" smtClean="0"/>
              <a:t>beautiful side of </a:t>
            </a:r>
            <a:r>
              <a:rPr lang="en-US" dirty="0" smtClean="0"/>
              <a:t>mathematics. They have since inspired young people from across the world.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2926" y="212726"/>
            <a:ext cx="1429909" cy="1715891"/>
          </a:xfrm>
          <a:prstGeom prst="rect">
            <a:avLst/>
          </a:prstGeom>
        </p:spPr>
      </p:pic>
    </p:spTree>
    <p:extLst>
      <p:ext uri="{BB962C8B-B14F-4D97-AF65-F5344CB8AC3E}">
        <p14:creationId xmlns:p14="http://schemas.microsoft.com/office/powerpoint/2010/main" val="6348202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3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620798" y="362648"/>
            <a:ext cx="1337226" cy="646331"/>
          </a:xfrm>
          <a:prstGeom prst="rect">
            <a:avLst/>
          </a:prstGeom>
          <a:noFill/>
        </p:spPr>
        <p:txBody>
          <a:bodyPr wrap="none" rtlCol="0">
            <a:spAutoFit/>
          </a:bodyPr>
          <a:lstStyle/>
          <a:p>
            <a:r>
              <a:rPr lang="en-IE" b="1" dirty="0" smtClean="0"/>
              <a:t>Solution </a:t>
            </a:r>
            <a:endParaRPr lang="en-IE" dirty="0"/>
          </a:p>
          <a:p>
            <a:r>
              <a:rPr lang="en-IE" dirty="0"/>
              <a:t>m</a:t>
            </a:r>
            <a:r>
              <a:rPr lang="en-IE" dirty="0" smtClean="0"/>
              <a:t>agnified</a:t>
            </a:r>
          </a:p>
        </p:txBody>
      </p:sp>
      <p:pic>
        <p:nvPicPr>
          <p:cNvPr id="120" name="Picture 1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091" y="133322"/>
            <a:ext cx="1429909" cy="171589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43" y="1235674"/>
            <a:ext cx="6116596" cy="5301049"/>
          </a:xfrm>
          <a:prstGeom prst="rect">
            <a:avLst/>
          </a:prstGeom>
        </p:spPr>
      </p:pic>
    </p:spTree>
    <p:extLst>
      <p:ext uri="{BB962C8B-B14F-4D97-AF65-F5344CB8AC3E}">
        <p14:creationId xmlns:p14="http://schemas.microsoft.com/office/powerpoint/2010/main" val="1514381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baseline="0" dirty="0" smtClean="0"/>
              <a:t>       </a:t>
            </a:r>
            <a:r>
              <a:rPr lang="en-IE" sz="3600" b="1" baseline="0" dirty="0" smtClean="0">
                <a:latin typeface="+mn-lt"/>
              </a:rPr>
              <a:t>Fractals</a:t>
            </a:r>
            <a:endParaRPr lang="en-IE" sz="3600" dirty="0">
              <a:latin typeface="+mn-lt"/>
            </a:endParaRPr>
          </a:p>
        </p:txBody>
      </p:sp>
      <p:sp>
        <p:nvSpPr>
          <p:cNvPr id="5" name="Text Placeholder 4"/>
          <p:cNvSpPr>
            <a:spLocks noGrp="1"/>
          </p:cNvSpPr>
          <p:nvPr>
            <p:ph type="body" sz="quarter" idx="13"/>
          </p:nvPr>
        </p:nvSpPr>
        <p:spPr>
          <a:xfrm>
            <a:off x="273173" y="3500878"/>
            <a:ext cx="7225865" cy="1772162"/>
          </a:xfrm>
        </p:spPr>
        <p:txBody>
          <a:bodyPr>
            <a:noAutofit/>
          </a:bodyPr>
          <a:lstStyle/>
          <a:p>
            <a:pPr algn="ctr">
              <a:buNone/>
            </a:pPr>
            <a:r>
              <a:rPr lang="en-IE" sz="2400" dirty="0">
                <a:latin typeface="Verdana" pitchFamily="34" charset="0"/>
                <a:ea typeface="Verdana" pitchFamily="34" charset="0"/>
                <a:cs typeface="Verdana" pitchFamily="34" charset="0"/>
              </a:rPr>
              <a:t> For example, Pascal’s triangle was constructed by always adding two numbers and writing the result in the space midway below them. </a:t>
            </a:r>
          </a:p>
        </p:txBody>
      </p:sp>
      <p:sp>
        <p:nvSpPr>
          <p:cNvPr id="3074" name="AutoShape 2"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3076" name="AutoShape 4"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3078" name="AutoShape 6"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091" y="0"/>
            <a:ext cx="1429909" cy="1715891"/>
          </a:xfrm>
          <a:prstGeom prst="rect">
            <a:avLst/>
          </a:prstGeom>
        </p:spPr>
      </p:pic>
      <p:sp>
        <p:nvSpPr>
          <p:cNvPr id="11" name="Text Placeholder 4"/>
          <p:cNvSpPr>
            <a:spLocks noGrp="1"/>
          </p:cNvSpPr>
          <p:nvPr>
            <p:ph type="body" sz="quarter" idx="13"/>
          </p:nvPr>
        </p:nvSpPr>
        <p:spPr>
          <a:xfrm>
            <a:off x="628650" y="1707638"/>
            <a:ext cx="7085441" cy="1355602"/>
          </a:xfrm>
        </p:spPr>
        <p:txBody>
          <a:bodyPr>
            <a:noAutofit/>
          </a:bodyPr>
          <a:lstStyle/>
          <a:p>
            <a:pPr algn="ctr">
              <a:buNone/>
            </a:pPr>
            <a:r>
              <a:rPr lang="en-IE" sz="2400" dirty="0" smtClean="0">
                <a:latin typeface="Verdana" pitchFamily="34" charset="0"/>
                <a:ea typeface="Verdana" pitchFamily="34" charset="0"/>
                <a:cs typeface="Verdana" pitchFamily="34" charset="0"/>
              </a:rPr>
              <a:t>Fractals tend to occur when we create a geometric picture by applying the same rule again and again. </a:t>
            </a:r>
          </a:p>
        </p:txBody>
      </p:sp>
    </p:spTree>
    <p:extLst>
      <p:ext uri="{BB962C8B-B14F-4D97-AF65-F5344CB8AC3E}">
        <p14:creationId xmlns:p14="http://schemas.microsoft.com/office/powerpoint/2010/main" val="3049200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baseline="0" dirty="0" smtClean="0"/>
              <a:t>       </a:t>
            </a:r>
            <a:r>
              <a:rPr lang="en-IE" sz="3600" b="1" baseline="0" dirty="0" smtClean="0">
                <a:latin typeface="+mn-lt"/>
              </a:rPr>
              <a:t>Fractals</a:t>
            </a:r>
            <a:endParaRPr lang="en-IE" sz="3600" dirty="0">
              <a:latin typeface="+mn-lt"/>
            </a:endParaRPr>
          </a:p>
        </p:txBody>
      </p:sp>
      <p:sp>
        <p:nvSpPr>
          <p:cNvPr id="5" name="Text Placeholder 4"/>
          <p:cNvSpPr>
            <a:spLocks noGrp="1"/>
          </p:cNvSpPr>
          <p:nvPr>
            <p:ph type="body" sz="quarter" idx="13"/>
          </p:nvPr>
        </p:nvSpPr>
        <p:spPr>
          <a:xfrm>
            <a:off x="642551" y="1622409"/>
            <a:ext cx="7117492" cy="1009580"/>
          </a:xfrm>
        </p:spPr>
        <p:txBody>
          <a:bodyPr>
            <a:normAutofit/>
          </a:bodyPr>
          <a:lstStyle/>
          <a:p>
            <a:pPr>
              <a:buNone/>
            </a:pPr>
            <a:r>
              <a:rPr lang="en-IE" sz="2000" dirty="0" smtClean="0">
                <a:latin typeface="Verdana" pitchFamily="34" charset="0"/>
                <a:ea typeface="Verdana" pitchFamily="34" charset="0"/>
                <a:cs typeface="Verdana" pitchFamily="34" charset="0"/>
              </a:rPr>
              <a:t>Fractals are geometrical figures whose fragments, when zoomed, look like the whole picture again. </a:t>
            </a:r>
          </a:p>
        </p:txBody>
      </p:sp>
      <p:sp>
        <p:nvSpPr>
          <p:cNvPr id="6" name="TextBox 5"/>
          <p:cNvSpPr txBox="1"/>
          <p:nvPr/>
        </p:nvSpPr>
        <p:spPr>
          <a:xfrm>
            <a:off x="753304" y="4578681"/>
            <a:ext cx="6697363" cy="1569660"/>
          </a:xfrm>
          <a:prstGeom prst="rect">
            <a:avLst/>
          </a:prstGeom>
          <a:noFill/>
        </p:spPr>
        <p:txBody>
          <a:bodyPr wrap="square" rtlCol="0">
            <a:spAutoFit/>
          </a:bodyPr>
          <a:lstStyle/>
          <a:p>
            <a:pPr>
              <a:buNone/>
            </a:pPr>
            <a:endParaRPr lang="en-IE" sz="2400" dirty="0" smtClean="0">
              <a:latin typeface="Verdana" pitchFamily="34" charset="0"/>
              <a:ea typeface="Verdana" pitchFamily="34" charset="0"/>
              <a:cs typeface="Verdana" pitchFamily="34" charset="0"/>
            </a:endParaRPr>
          </a:p>
          <a:p>
            <a:r>
              <a:rPr lang="en-IE" dirty="0" smtClean="0">
                <a:latin typeface="Verdana" pitchFamily="34" charset="0"/>
                <a:ea typeface="Verdana" pitchFamily="34" charset="0"/>
                <a:cs typeface="Verdana" pitchFamily="34" charset="0"/>
              </a:rPr>
              <a:t>  One of the most famous mathematical fractals is the                                </a:t>
            </a:r>
            <a:r>
              <a:rPr lang="en-IE" dirty="0" smtClean="0">
                <a:latin typeface="Verdana" pitchFamily="34" charset="0"/>
                <a:ea typeface="Verdana" pitchFamily="34" charset="0"/>
                <a:cs typeface="Verdana" pitchFamily="34" charset="0"/>
                <a:hlinkClick r:id="rId2"/>
              </a:rPr>
              <a:t>Mandelbrot set</a:t>
            </a:r>
            <a:r>
              <a:rPr lang="en-IE" dirty="0" smtClean="0">
                <a:latin typeface="Verdana" pitchFamily="34" charset="0"/>
                <a:ea typeface="Verdana" pitchFamily="34" charset="0"/>
                <a:cs typeface="Verdana" pitchFamily="34" charset="0"/>
              </a:rPr>
              <a:t>. Click on the link to see it zoomed in a movie.</a:t>
            </a:r>
          </a:p>
          <a:p>
            <a:r>
              <a:rPr lang="en-IE" dirty="0" smtClean="0">
                <a:latin typeface="Verdana" pitchFamily="34" charset="0"/>
                <a:ea typeface="Verdana" pitchFamily="34" charset="0"/>
                <a:cs typeface="Verdana" pitchFamily="34" charset="0"/>
              </a:rPr>
              <a:t>   </a:t>
            </a:r>
            <a:endParaRPr lang="en-IE" dirty="0"/>
          </a:p>
        </p:txBody>
      </p:sp>
      <p:sp>
        <p:nvSpPr>
          <p:cNvPr id="3074" name="AutoShape 2"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3076" name="AutoShape 4"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3078" name="AutoShape 6"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3080" name="Picture 8" descr="https://upload.wikimedia.org/wikipedia/commons/thumb/f/fc/Mandel_zoom_08_satellite_antenna.jpg/1024px-Mandel_zoom_08_satellite_antenna.jpg"/>
          <p:cNvPicPr>
            <a:picLocks noChangeAspect="1" noChangeArrowheads="1"/>
          </p:cNvPicPr>
          <p:nvPr/>
        </p:nvPicPr>
        <p:blipFill>
          <a:blip r:embed="rId3" cstate="print"/>
          <a:srcRect/>
          <a:stretch>
            <a:fillRect/>
          </a:stretch>
        </p:blipFill>
        <p:spPr bwMode="auto">
          <a:xfrm>
            <a:off x="2478645" y="2487828"/>
            <a:ext cx="2970684" cy="2228013"/>
          </a:xfrm>
          <a:prstGeom prst="rect">
            <a:avLst/>
          </a:prstGeom>
          <a:noFill/>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091" y="0"/>
            <a:ext cx="1429909" cy="1715891"/>
          </a:xfrm>
          <a:prstGeom prst="rect">
            <a:avLst/>
          </a:prstGeom>
        </p:spPr>
      </p:pic>
    </p:spTree>
    <p:extLst>
      <p:ext uri="{BB962C8B-B14F-4D97-AF65-F5344CB8AC3E}">
        <p14:creationId xmlns:p14="http://schemas.microsoft.com/office/powerpoint/2010/main" val="2422601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baseline="0" dirty="0" smtClean="0"/>
              <a:t>    </a:t>
            </a:r>
            <a:r>
              <a:rPr lang="en-IE" sz="4000" b="1" dirty="0">
                <a:latin typeface="Verdana" pitchFamily="34" charset="0"/>
                <a:ea typeface="Verdana" pitchFamily="34" charset="0"/>
                <a:cs typeface="Verdana" pitchFamily="34" charset="0"/>
              </a:rPr>
              <a:t>Why do fractals occur in </a:t>
            </a:r>
            <a:r>
              <a:rPr lang="en-IE" sz="4000" b="1" dirty="0" smtClean="0">
                <a:latin typeface="Verdana" pitchFamily="34" charset="0"/>
                <a:ea typeface="Verdana" pitchFamily="34" charset="0"/>
                <a:cs typeface="Verdana" pitchFamily="34" charset="0"/>
              </a:rPr>
              <a:t>nature </a:t>
            </a:r>
            <a:r>
              <a:rPr lang="en-IE" sz="3600" b="1" dirty="0">
                <a:latin typeface="Verdana" pitchFamily="34" charset="0"/>
                <a:ea typeface="Verdana" pitchFamily="34" charset="0"/>
                <a:cs typeface="Verdana" pitchFamily="34" charset="0"/>
              </a:rPr>
              <a:t>?</a:t>
            </a:r>
            <a:r>
              <a:rPr lang="en-IE" sz="3600" b="1" dirty="0"/>
              <a:t/>
            </a:r>
            <a:br>
              <a:rPr lang="en-IE" sz="3600" b="1" dirty="0"/>
            </a:br>
            <a:endParaRPr lang="en-IE" sz="3600" dirty="0">
              <a:latin typeface="+mn-lt"/>
            </a:endParaRPr>
          </a:p>
        </p:txBody>
      </p:sp>
      <p:sp>
        <p:nvSpPr>
          <p:cNvPr id="6" name="TextBox 5"/>
          <p:cNvSpPr txBox="1"/>
          <p:nvPr/>
        </p:nvSpPr>
        <p:spPr>
          <a:xfrm>
            <a:off x="822688" y="1186755"/>
            <a:ext cx="6759691" cy="1384995"/>
          </a:xfrm>
          <a:prstGeom prst="rect">
            <a:avLst/>
          </a:prstGeom>
          <a:noFill/>
        </p:spPr>
        <p:txBody>
          <a:bodyPr wrap="square" rtlCol="0">
            <a:spAutoFit/>
          </a:bodyPr>
          <a:lstStyle/>
          <a:p>
            <a:pPr>
              <a:buNone/>
            </a:pPr>
            <a:endParaRPr lang="en-IE" sz="2400" dirty="0" smtClean="0">
              <a:latin typeface="Verdana" pitchFamily="34" charset="0"/>
              <a:ea typeface="Verdana" pitchFamily="34" charset="0"/>
              <a:cs typeface="Verdana" pitchFamily="34" charset="0"/>
            </a:endParaRPr>
          </a:p>
          <a:p>
            <a:r>
              <a:rPr lang="en-IE" sz="2000" dirty="0" smtClean="0">
                <a:latin typeface="Verdana" pitchFamily="34" charset="0"/>
                <a:ea typeface="Verdana" pitchFamily="34" charset="0"/>
                <a:cs typeface="Verdana" pitchFamily="34" charset="0"/>
              </a:rPr>
              <a:t>List 3 </a:t>
            </a:r>
            <a:r>
              <a:rPr lang="en-IE" sz="2000" dirty="0" smtClean="0">
                <a:latin typeface="Verdana" pitchFamily="34" charset="0"/>
                <a:ea typeface="Verdana" pitchFamily="34" charset="0"/>
                <a:cs typeface="Verdana" pitchFamily="34" charset="0"/>
                <a:hlinkClick r:id="rId2"/>
              </a:rPr>
              <a:t>things in nature that look a lot like fractals</a:t>
            </a:r>
            <a:r>
              <a:rPr lang="en-IE" sz="2000" dirty="0" smtClean="0">
                <a:latin typeface="Verdana" pitchFamily="34" charset="0"/>
                <a:ea typeface="Verdana" pitchFamily="34" charset="0"/>
                <a:cs typeface="Verdana" pitchFamily="34" charset="0"/>
              </a:rPr>
              <a:t>.</a:t>
            </a:r>
          </a:p>
          <a:p>
            <a:endParaRPr lang="en-IE" sz="2000" dirty="0" smtClean="0"/>
          </a:p>
          <a:p>
            <a:r>
              <a:rPr lang="en-IE" sz="2000" dirty="0" smtClean="0"/>
              <a:t>Click on the link above to find more. </a:t>
            </a:r>
            <a:endParaRPr lang="en-IE" sz="2000" dirty="0"/>
          </a:p>
        </p:txBody>
      </p:sp>
      <p:sp>
        <p:nvSpPr>
          <p:cNvPr id="3074" name="AutoShape 2"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3076" name="AutoShape 4"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3078" name="AutoShape 6"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091" y="0"/>
            <a:ext cx="1429909" cy="171589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338" y="2571750"/>
            <a:ext cx="5120640" cy="3813242"/>
          </a:xfrm>
          <a:prstGeom prst="rect">
            <a:avLst/>
          </a:prstGeom>
        </p:spPr>
      </p:pic>
    </p:spTree>
    <p:extLst>
      <p:ext uri="{BB962C8B-B14F-4D97-AF65-F5344CB8AC3E}">
        <p14:creationId xmlns:p14="http://schemas.microsoft.com/office/powerpoint/2010/main" val="1777357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baseline="0" dirty="0" smtClean="0"/>
              <a:t>    </a:t>
            </a:r>
            <a:r>
              <a:rPr lang="en-IE" sz="4000" b="1" dirty="0">
                <a:latin typeface="Verdana" pitchFamily="34" charset="0"/>
                <a:ea typeface="Verdana" pitchFamily="34" charset="0"/>
                <a:cs typeface="Verdana" pitchFamily="34" charset="0"/>
              </a:rPr>
              <a:t>Why do fractals occur in </a:t>
            </a:r>
            <a:r>
              <a:rPr lang="en-IE" sz="4000" b="1" dirty="0" smtClean="0">
                <a:latin typeface="Verdana" pitchFamily="34" charset="0"/>
                <a:ea typeface="Verdana" pitchFamily="34" charset="0"/>
                <a:cs typeface="Verdana" pitchFamily="34" charset="0"/>
              </a:rPr>
              <a:t>nature </a:t>
            </a:r>
            <a:r>
              <a:rPr lang="en-IE" sz="3600" b="1" dirty="0">
                <a:latin typeface="Verdana" pitchFamily="34" charset="0"/>
                <a:ea typeface="Verdana" pitchFamily="34" charset="0"/>
                <a:cs typeface="Verdana" pitchFamily="34" charset="0"/>
              </a:rPr>
              <a:t>?</a:t>
            </a:r>
            <a:r>
              <a:rPr lang="en-IE" sz="3600" b="1" dirty="0"/>
              <a:t/>
            </a:r>
            <a:br>
              <a:rPr lang="en-IE" sz="3600" b="1" dirty="0"/>
            </a:br>
            <a:endParaRPr lang="en-IE" sz="3600" dirty="0">
              <a:latin typeface="+mn-lt"/>
            </a:endParaRPr>
          </a:p>
        </p:txBody>
      </p:sp>
      <p:sp>
        <p:nvSpPr>
          <p:cNvPr id="6" name="TextBox 5"/>
          <p:cNvSpPr txBox="1"/>
          <p:nvPr/>
        </p:nvSpPr>
        <p:spPr>
          <a:xfrm>
            <a:off x="822688" y="1186755"/>
            <a:ext cx="6759691" cy="1384995"/>
          </a:xfrm>
          <a:prstGeom prst="rect">
            <a:avLst/>
          </a:prstGeom>
          <a:noFill/>
        </p:spPr>
        <p:txBody>
          <a:bodyPr wrap="square" rtlCol="0">
            <a:spAutoFit/>
          </a:bodyPr>
          <a:lstStyle/>
          <a:p>
            <a:pPr>
              <a:buNone/>
            </a:pPr>
            <a:endParaRPr lang="en-IE" sz="2400" dirty="0" smtClean="0">
              <a:latin typeface="Verdana" pitchFamily="34" charset="0"/>
              <a:ea typeface="Verdana" pitchFamily="34" charset="0"/>
              <a:cs typeface="Verdana" pitchFamily="34" charset="0"/>
            </a:endParaRPr>
          </a:p>
          <a:p>
            <a:r>
              <a:rPr lang="en-IE" sz="2000" dirty="0" smtClean="0">
                <a:latin typeface="Verdana" pitchFamily="34" charset="0"/>
                <a:ea typeface="Verdana" pitchFamily="34" charset="0"/>
                <a:cs typeface="Verdana" pitchFamily="34" charset="0"/>
              </a:rPr>
              <a:t>List 3 </a:t>
            </a:r>
            <a:r>
              <a:rPr lang="en-IE" sz="2000" dirty="0" smtClean="0">
                <a:latin typeface="Verdana" pitchFamily="34" charset="0"/>
                <a:ea typeface="Verdana" pitchFamily="34" charset="0"/>
                <a:cs typeface="Verdana" pitchFamily="34" charset="0"/>
                <a:hlinkClick r:id="rId2"/>
              </a:rPr>
              <a:t>things in nature that look a lot like fractals</a:t>
            </a:r>
            <a:r>
              <a:rPr lang="en-IE" sz="2000" dirty="0" smtClean="0">
                <a:latin typeface="Verdana" pitchFamily="34" charset="0"/>
                <a:ea typeface="Verdana" pitchFamily="34" charset="0"/>
                <a:cs typeface="Verdana" pitchFamily="34" charset="0"/>
              </a:rPr>
              <a:t>.</a:t>
            </a:r>
          </a:p>
          <a:p>
            <a:endParaRPr lang="en-IE" sz="2000" dirty="0" smtClean="0"/>
          </a:p>
          <a:p>
            <a:r>
              <a:rPr lang="en-IE" sz="2000" dirty="0" smtClean="0"/>
              <a:t>Click on the link above to find more. </a:t>
            </a:r>
            <a:endParaRPr lang="en-IE" sz="2000" dirty="0"/>
          </a:p>
        </p:txBody>
      </p:sp>
      <p:sp>
        <p:nvSpPr>
          <p:cNvPr id="3074" name="AutoShape 2"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3076" name="AutoShape 4"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3078" name="AutoShape 6"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091" y="0"/>
            <a:ext cx="1429909" cy="171589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2151620"/>
            <a:ext cx="6928835" cy="3977331"/>
          </a:xfrm>
          <a:prstGeom prst="rect">
            <a:avLst/>
          </a:prstGeom>
        </p:spPr>
      </p:pic>
    </p:spTree>
    <p:extLst>
      <p:ext uri="{BB962C8B-B14F-4D97-AF65-F5344CB8AC3E}">
        <p14:creationId xmlns:p14="http://schemas.microsoft.com/office/powerpoint/2010/main" val="3937495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4000" b="1" dirty="0">
                <a:latin typeface="Verdana" pitchFamily="34" charset="0"/>
                <a:ea typeface="Verdana" pitchFamily="34" charset="0"/>
                <a:cs typeface="Verdana" pitchFamily="34" charset="0"/>
              </a:rPr>
              <a:t>Why do fractals occur in nature ?</a:t>
            </a:r>
            <a:endParaRPr lang="en-IE" sz="4000" b="1" dirty="0"/>
          </a:p>
        </p:txBody>
      </p:sp>
      <p:sp>
        <p:nvSpPr>
          <p:cNvPr id="3074" name="AutoShape 2"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3076" name="AutoShape 4"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3078" name="AutoShape 6"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091" y="0"/>
            <a:ext cx="1429909" cy="1715891"/>
          </a:xfrm>
          <a:prstGeom prst="rect">
            <a:avLst/>
          </a:prstGeom>
        </p:spPr>
      </p:pic>
      <p:sp>
        <p:nvSpPr>
          <p:cNvPr id="11" name="TextBox 10"/>
          <p:cNvSpPr txBox="1"/>
          <p:nvPr/>
        </p:nvSpPr>
        <p:spPr>
          <a:xfrm>
            <a:off x="628650" y="1392725"/>
            <a:ext cx="6759691" cy="523220"/>
          </a:xfrm>
          <a:prstGeom prst="rect">
            <a:avLst/>
          </a:prstGeom>
          <a:noFill/>
        </p:spPr>
        <p:txBody>
          <a:bodyPr wrap="square" rtlCol="0">
            <a:spAutoFit/>
          </a:bodyPr>
          <a:lstStyle/>
          <a:p>
            <a:pPr algn="ctr">
              <a:buNone/>
            </a:pPr>
            <a:r>
              <a:rPr lang="en-IE" sz="2800" b="1" dirty="0" smtClean="0">
                <a:solidFill>
                  <a:srgbClr val="C00000"/>
                </a:solidFill>
                <a:latin typeface="Verdana" pitchFamily="34" charset="0"/>
                <a:ea typeface="Verdana" pitchFamily="34" charset="0"/>
                <a:cs typeface="Verdana" pitchFamily="34" charset="0"/>
              </a:rPr>
              <a:t>Some Answers: </a:t>
            </a:r>
            <a:endParaRPr lang="en-IE" sz="2800" b="1" dirty="0">
              <a:solidFill>
                <a:srgbClr val="C00000"/>
              </a:solidFill>
            </a:endParaRPr>
          </a:p>
        </p:txBody>
      </p:sp>
      <p:sp>
        <p:nvSpPr>
          <p:cNvPr id="4" name="Rectangle 3"/>
          <p:cNvSpPr/>
          <p:nvPr/>
        </p:nvSpPr>
        <p:spPr>
          <a:xfrm>
            <a:off x="628650" y="2100225"/>
            <a:ext cx="6822017" cy="4031873"/>
          </a:xfrm>
          <a:prstGeom prst="rect">
            <a:avLst/>
          </a:prstGeom>
        </p:spPr>
        <p:txBody>
          <a:bodyPr wrap="square">
            <a:spAutoFit/>
          </a:bodyPr>
          <a:lstStyle/>
          <a:p>
            <a:endParaRPr lang="en-IE" dirty="0" smtClean="0">
              <a:latin typeface="Verdana" pitchFamily="34" charset="0"/>
              <a:ea typeface="Verdana" pitchFamily="34" charset="0"/>
              <a:cs typeface="Verdana" pitchFamily="34" charset="0"/>
            </a:endParaRPr>
          </a:p>
          <a:p>
            <a:r>
              <a:rPr lang="en-IE" sz="2000" dirty="0" smtClean="0">
                <a:latin typeface="Verdana" pitchFamily="34" charset="0"/>
                <a:ea typeface="Verdana" pitchFamily="34" charset="0"/>
                <a:cs typeface="Verdana" pitchFamily="34" charset="0"/>
              </a:rPr>
              <a:t>Living beings tend to take the shape that best protects them and helps them find energy. </a:t>
            </a:r>
          </a:p>
          <a:p>
            <a:endParaRPr lang="en-IE" dirty="0">
              <a:latin typeface="Verdana" pitchFamily="34" charset="0"/>
              <a:ea typeface="Verdana" pitchFamily="34" charset="0"/>
              <a:cs typeface="Verdana" pitchFamily="34" charset="0"/>
            </a:endParaRPr>
          </a:p>
          <a:p>
            <a:r>
              <a:rPr lang="en-IE" i="1" dirty="0" smtClean="0">
                <a:latin typeface="Verdana" pitchFamily="34" charset="0"/>
                <a:ea typeface="Verdana" pitchFamily="34" charset="0"/>
                <a:cs typeface="Verdana" pitchFamily="34" charset="0"/>
              </a:rPr>
              <a:t>For example, seashells are round because this shape allows them to get the most space inside for smallest shell outside</a:t>
            </a:r>
            <a:r>
              <a:rPr lang="en-IE" dirty="0" smtClean="0">
                <a:latin typeface="Verdana" pitchFamily="34" charset="0"/>
                <a:ea typeface="Verdana" pitchFamily="34" charset="0"/>
                <a:cs typeface="Verdana" pitchFamily="34" charset="0"/>
              </a:rPr>
              <a:t>. </a:t>
            </a:r>
            <a:endParaRPr lang="en-IE" dirty="0">
              <a:latin typeface="Verdana" pitchFamily="34" charset="0"/>
              <a:ea typeface="Verdana" pitchFamily="34" charset="0"/>
              <a:cs typeface="Verdana" pitchFamily="34" charset="0"/>
            </a:endParaRPr>
          </a:p>
          <a:p>
            <a:endParaRPr lang="en-IE" dirty="0" smtClean="0">
              <a:latin typeface="Verdana" pitchFamily="34" charset="0"/>
              <a:ea typeface="Verdana" pitchFamily="34" charset="0"/>
              <a:cs typeface="Verdana" pitchFamily="34" charset="0"/>
            </a:endParaRPr>
          </a:p>
          <a:p>
            <a:r>
              <a:rPr lang="en-IE" dirty="0" smtClean="0">
                <a:latin typeface="Verdana" pitchFamily="34" charset="0"/>
                <a:ea typeface="Verdana" pitchFamily="34" charset="0"/>
                <a:cs typeface="Verdana" pitchFamily="34" charset="0"/>
              </a:rPr>
              <a:t>Fractals </a:t>
            </a:r>
            <a:r>
              <a:rPr lang="en-IE" dirty="0">
                <a:latin typeface="Verdana" pitchFamily="34" charset="0"/>
                <a:ea typeface="Verdana" pitchFamily="34" charset="0"/>
                <a:cs typeface="Verdana" pitchFamily="34" charset="0"/>
              </a:rPr>
              <a:t>tend to occur when </a:t>
            </a:r>
            <a:r>
              <a:rPr lang="en-IE" dirty="0" smtClean="0">
                <a:latin typeface="Verdana" pitchFamily="34" charset="0"/>
                <a:ea typeface="Verdana" pitchFamily="34" charset="0"/>
                <a:cs typeface="Verdana" pitchFamily="34" charset="0"/>
              </a:rPr>
              <a:t>the </a:t>
            </a:r>
            <a:r>
              <a:rPr lang="en-IE" dirty="0">
                <a:latin typeface="Verdana" pitchFamily="34" charset="0"/>
                <a:ea typeface="Verdana" pitchFamily="34" charset="0"/>
                <a:cs typeface="Verdana" pitchFamily="34" charset="0"/>
              </a:rPr>
              <a:t>same </a:t>
            </a:r>
            <a:r>
              <a:rPr lang="en-IE" dirty="0" smtClean="0">
                <a:latin typeface="Verdana" pitchFamily="34" charset="0"/>
                <a:ea typeface="Verdana" pitchFamily="34" charset="0"/>
                <a:cs typeface="Verdana" pitchFamily="34" charset="0"/>
              </a:rPr>
              <a:t>rule is repeated </a:t>
            </a:r>
            <a:r>
              <a:rPr lang="en-IE" dirty="0">
                <a:latin typeface="Verdana" pitchFamily="34" charset="0"/>
                <a:ea typeface="Verdana" pitchFamily="34" charset="0"/>
                <a:cs typeface="Verdana" pitchFamily="34" charset="0"/>
              </a:rPr>
              <a:t>again and </a:t>
            </a:r>
            <a:r>
              <a:rPr lang="en-IE" dirty="0" smtClean="0">
                <a:latin typeface="Verdana" pitchFamily="34" charset="0"/>
                <a:ea typeface="Verdana" pitchFamily="34" charset="0"/>
                <a:cs typeface="Verdana" pitchFamily="34" charset="0"/>
              </a:rPr>
              <a:t>again.</a:t>
            </a:r>
          </a:p>
          <a:p>
            <a:endParaRPr lang="en-IE" dirty="0">
              <a:latin typeface="Verdana" pitchFamily="34" charset="0"/>
              <a:ea typeface="Verdana" pitchFamily="34" charset="0"/>
              <a:cs typeface="Verdana" pitchFamily="34" charset="0"/>
            </a:endParaRPr>
          </a:p>
          <a:p>
            <a:r>
              <a:rPr lang="en-IE" i="1" dirty="0" smtClean="0">
                <a:latin typeface="Verdana" pitchFamily="34" charset="0"/>
                <a:ea typeface="Verdana" pitchFamily="34" charset="0"/>
                <a:cs typeface="Verdana" pitchFamily="34" charset="0"/>
              </a:rPr>
              <a:t>Once living things have found their best shape to grow, they repeat the same rule for growth every year at larger scales. </a:t>
            </a:r>
            <a:endParaRPr lang="en-IE" dirty="0"/>
          </a:p>
        </p:txBody>
      </p:sp>
    </p:spTree>
    <p:extLst>
      <p:ext uri="{BB962C8B-B14F-4D97-AF65-F5344CB8AC3E}">
        <p14:creationId xmlns:p14="http://schemas.microsoft.com/office/powerpoint/2010/main" val="2178166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baseline="0" dirty="0" smtClean="0"/>
              <a:t>    </a:t>
            </a:r>
            <a:r>
              <a:rPr lang="en-IE" sz="3600" b="1" dirty="0">
                <a:latin typeface="Verdana" pitchFamily="34" charset="0"/>
                <a:ea typeface="Verdana" pitchFamily="34" charset="0"/>
                <a:cs typeface="Verdana" pitchFamily="34" charset="0"/>
              </a:rPr>
              <a:t>Why do fractals occur in </a:t>
            </a:r>
            <a:r>
              <a:rPr lang="en-IE" sz="3600" b="1" dirty="0" smtClean="0">
                <a:latin typeface="Verdana" pitchFamily="34" charset="0"/>
                <a:ea typeface="Verdana" pitchFamily="34" charset="0"/>
                <a:cs typeface="Verdana" pitchFamily="34" charset="0"/>
              </a:rPr>
              <a:t>maths </a:t>
            </a:r>
            <a:r>
              <a:rPr lang="en-IE" sz="3600" b="1" dirty="0">
                <a:latin typeface="Verdana" pitchFamily="34" charset="0"/>
                <a:ea typeface="Verdana" pitchFamily="34" charset="0"/>
                <a:cs typeface="Verdana" pitchFamily="34" charset="0"/>
              </a:rPr>
              <a:t>?</a:t>
            </a:r>
            <a:r>
              <a:rPr lang="en-IE" sz="3600" b="1" dirty="0"/>
              <a:t/>
            </a:r>
            <a:br>
              <a:rPr lang="en-IE" sz="3600" b="1" dirty="0"/>
            </a:br>
            <a:endParaRPr lang="en-IE" sz="3600" dirty="0">
              <a:latin typeface="+mn-lt"/>
            </a:endParaRPr>
          </a:p>
        </p:txBody>
      </p:sp>
      <p:sp>
        <p:nvSpPr>
          <p:cNvPr id="3074" name="AutoShape 2"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3076" name="AutoShape 4"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3078" name="AutoShape 6"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091" y="0"/>
            <a:ext cx="1429909" cy="1715891"/>
          </a:xfrm>
          <a:prstGeom prst="rect">
            <a:avLst/>
          </a:prstGeom>
        </p:spPr>
      </p:pic>
      <p:sp>
        <p:nvSpPr>
          <p:cNvPr id="13" name="TextBox 12"/>
          <p:cNvSpPr txBox="1"/>
          <p:nvPr/>
        </p:nvSpPr>
        <p:spPr>
          <a:xfrm>
            <a:off x="659812" y="1227695"/>
            <a:ext cx="6759691" cy="523220"/>
          </a:xfrm>
          <a:prstGeom prst="rect">
            <a:avLst/>
          </a:prstGeom>
          <a:noFill/>
        </p:spPr>
        <p:txBody>
          <a:bodyPr wrap="square" rtlCol="0">
            <a:spAutoFit/>
          </a:bodyPr>
          <a:lstStyle/>
          <a:p>
            <a:pPr algn="ctr">
              <a:buNone/>
            </a:pPr>
            <a:r>
              <a:rPr lang="en-IE" sz="2800" b="1" dirty="0" smtClean="0">
                <a:solidFill>
                  <a:srgbClr val="C00000"/>
                </a:solidFill>
                <a:latin typeface="Verdana" pitchFamily="34" charset="0"/>
                <a:ea typeface="Verdana" pitchFamily="34" charset="0"/>
                <a:cs typeface="Verdana" pitchFamily="34" charset="0"/>
              </a:rPr>
              <a:t>Example: Pascal’s triangle </a:t>
            </a:r>
            <a:endParaRPr lang="en-IE" sz="2800" b="1" dirty="0">
              <a:solidFill>
                <a:srgbClr val="C00000"/>
              </a:solidFill>
            </a:endParaRPr>
          </a:p>
        </p:txBody>
      </p:sp>
      <p:sp>
        <p:nvSpPr>
          <p:cNvPr id="7" name="Rectangle 6"/>
          <p:cNvSpPr/>
          <p:nvPr/>
        </p:nvSpPr>
        <p:spPr>
          <a:xfrm>
            <a:off x="928274" y="1769438"/>
            <a:ext cx="6460067" cy="2031325"/>
          </a:xfrm>
          <a:prstGeom prst="rect">
            <a:avLst/>
          </a:prstGeom>
        </p:spPr>
        <p:txBody>
          <a:bodyPr wrap="square">
            <a:spAutoFit/>
          </a:bodyPr>
          <a:lstStyle/>
          <a:p>
            <a:endParaRPr lang="en-IE" dirty="0">
              <a:latin typeface="Verdana" pitchFamily="34" charset="0"/>
              <a:ea typeface="Verdana" pitchFamily="34" charset="0"/>
              <a:cs typeface="Verdana" pitchFamily="34" charset="0"/>
            </a:endParaRPr>
          </a:p>
          <a:p>
            <a:r>
              <a:rPr lang="en-IE" dirty="0" smtClean="0">
                <a:latin typeface="Verdana" pitchFamily="34" charset="0"/>
                <a:ea typeface="Verdana" pitchFamily="34" charset="0"/>
                <a:cs typeface="Verdana" pitchFamily="34" charset="0"/>
              </a:rPr>
              <a:t>Fractals </a:t>
            </a:r>
            <a:r>
              <a:rPr lang="en-IE" dirty="0">
                <a:latin typeface="Verdana" pitchFamily="34" charset="0"/>
                <a:ea typeface="Verdana" pitchFamily="34" charset="0"/>
                <a:cs typeface="Verdana" pitchFamily="34" charset="0"/>
              </a:rPr>
              <a:t>tend to occur when the same rule is repeated again and again.</a:t>
            </a:r>
          </a:p>
          <a:p>
            <a:endParaRPr lang="en-IE" dirty="0">
              <a:latin typeface="Verdana" pitchFamily="34" charset="0"/>
              <a:ea typeface="Verdana" pitchFamily="34" charset="0"/>
              <a:cs typeface="Verdana" pitchFamily="34" charset="0"/>
            </a:endParaRPr>
          </a:p>
          <a:p>
            <a:r>
              <a:rPr lang="en-IE" i="1" dirty="0" smtClean="0">
                <a:latin typeface="Verdana" pitchFamily="34" charset="0"/>
                <a:ea typeface="Verdana" pitchFamily="34" charset="0"/>
                <a:cs typeface="Verdana" pitchFamily="34" charset="0"/>
              </a:rPr>
              <a:t>In Pascal’s triangle, we always added two numbers and wrote the result midway below them. </a:t>
            </a:r>
          </a:p>
          <a:p>
            <a:endParaRPr lang="en-IE" i="1" dirty="0">
              <a:latin typeface="Verdana" pitchFamily="34" charset="0"/>
              <a:ea typeface="Verdana" pitchFamily="34" charset="0"/>
              <a:cs typeface="Verdana" pitchFamily="34" charset="0"/>
            </a:endParaRPr>
          </a:p>
        </p:txBody>
      </p:sp>
      <p:sp>
        <p:nvSpPr>
          <p:cNvPr id="8" name="TextBox 7"/>
          <p:cNvSpPr txBox="1"/>
          <p:nvPr/>
        </p:nvSpPr>
        <p:spPr>
          <a:xfrm>
            <a:off x="2146627" y="3759860"/>
            <a:ext cx="4023360" cy="461665"/>
          </a:xfrm>
          <a:prstGeom prst="rect">
            <a:avLst/>
          </a:prstGeom>
          <a:noFill/>
        </p:spPr>
        <p:txBody>
          <a:bodyPr wrap="square" rtlCol="0">
            <a:spAutoFit/>
          </a:bodyPr>
          <a:lstStyle/>
          <a:p>
            <a:r>
              <a:rPr lang="en-IE" sz="2400" b="1" dirty="0" smtClean="0"/>
              <a:t>Even +  Even = Even</a:t>
            </a:r>
            <a:endParaRPr lang="en-IE" sz="2400" b="1" dirty="0"/>
          </a:p>
        </p:txBody>
      </p:sp>
      <p:sp>
        <p:nvSpPr>
          <p:cNvPr id="20" name="Rectangle 19"/>
          <p:cNvSpPr/>
          <p:nvPr/>
        </p:nvSpPr>
        <p:spPr>
          <a:xfrm>
            <a:off x="1041044" y="4450125"/>
            <a:ext cx="6234526" cy="923330"/>
          </a:xfrm>
          <a:prstGeom prst="rect">
            <a:avLst/>
          </a:prstGeom>
        </p:spPr>
        <p:txBody>
          <a:bodyPr wrap="square">
            <a:spAutoFit/>
          </a:bodyPr>
          <a:lstStyle/>
          <a:p>
            <a:r>
              <a:rPr lang="en-IE" i="1" dirty="0" smtClean="0">
                <a:latin typeface="Verdana" pitchFamily="34" charset="0"/>
                <a:ea typeface="Verdana" pitchFamily="34" charset="0"/>
                <a:cs typeface="Verdana" pitchFamily="34" charset="0"/>
              </a:rPr>
              <a:t>Hence in </a:t>
            </a:r>
            <a:r>
              <a:rPr lang="en-IE" i="1" dirty="0">
                <a:latin typeface="Verdana" pitchFamily="34" charset="0"/>
                <a:ea typeface="Verdana" pitchFamily="34" charset="0"/>
                <a:cs typeface="Verdana" pitchFamily="34" charset="0"/>
              </a:rPr>
              <a:t>Pascal’s triangle, </a:t>
            </a:r>
            <a:r>
              <a:rPr lang="en-IE" i="1" dirty="0" smtClean="0">
                <a:latin typeface="Verdana" pitchFamily="34" charset="0"/>
                <a:ea typeface="Verdana" pitchFamily="34" charset="0"/>
                <a:cs typeface="Verdana" pitchFamily="34" charset="0"/>
              </a:rPr>
              <a:t>when we had some even numbers in a row, then an entire triangle below them was even.</a:t>
            </a:r>
            <a:endParaRPr lang="en-IE" dirty="0"/>
          </a:p>
        </p:txBody>
      </p:sp>
    </p:spTree>
    <p:extLst>
      <p:ext uri="{BB962C8B-B14F-4D97-AF65-F5344CB8AC3E}">
        <p14:creationId xmlns:p14="http://schemas.microsoft.com/office/powerpoint/2010/main" val="3379826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baseline="0" dirty="0" smtClean="0"/>
              <a:t>    </a:t>
            </a:r>
            <a:r>
              <a:rPr lang="en-IE" sz="3600" b="1" dirty="0">
                <a:latin typeface="Verdana" pitchFamily="34" charset="0"/>
                <a:ea typeface="Verdana" pitchFamily="34" charset="0"/>
                <a:cs typeface="Verdana" pitchFamily="34" charset="0"/>
              </a:rPr>
              <a:t>Why do fractals occur in </a:t>
            </a:r>
            <a:r>
              <a:rPr lang="en-IE" sz="3600" b="1" dirty="0" smtClean="0">
                <a:latin typeface="Verdana" pitchFamily="34" charset="0"/>
                <a:ea typeface="Verdana" pitchFamily="34" charset="0"/>
                <a:cs typeface="Verdana" pitchFamily="34" charset="0"/>
              </a:rPr>
              <a:t>maths </a:t>
            </a:r>
            <a:r>
              <a:rPr lang="en-IE" sz="3600" b="1" dirty="0">
                <a:latin typeface="Verdana" pitchFamily="34" charset="0"/>
                <a:ea typeface="Verdana" pitchFamily="34" charset="0"/>
                <a:cs typeface="Verdana" pitchFamily="34" charset="0"/>
              </a:rPr>
              <a:t>?</a:t>
            </a:r>
            <a:r>
              <a:rPr lang="en-IE" sz="3600" b="1" dirty="0"/>
              <a:t/>
            </a:r>
            <a:br>
              <a:rPr lang="en-IE" sz="3600" b="1" dirty="0"/>
            </a:br>
            <a:endParaRPr lang="en-IE" sz="3600" dirty="0">
              <a:latin typeface="+mn-lt"/>
            </a:endParaRPr>
          </a:p>
        </p:txBody>
      </p:sp>
      <p:sp>
        <p:nvSpPr>
          <p:cNvPr id="3074" name="AutoShape 2"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3076" name="AutoShape 4"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3078" name="AutoShape 6"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091" y="0"/>
            <a:ext cx="1429909" cy="1715891"/>
          </a:xfrm>
          <a:prstGeom prst="rect">
            <a:avLst/>
          </a:prstGeom>
        </p:spPr>
      </p:pic>
      <p:sp>
        <p:nvSpPr>
          <p:cNvPr id="13" name="TextBox 12"/>
          <p:cNvSpPr txBox="1"/>
          <p:nvPr/>
        </p:nvSpPr>
        <p:spPr>
          <a:xfrm>
            <a:off x="659812" y="1227695"/>
            <a:ext cx="6759691" cy="523220"/>
          </a:xfrm>
          <a:prstGeom prst="rect">
            <a:avLst/>
          </a:prstGeom>
          <a:noFill/>
        </p:spPr>
        <p:txBody>
          <a:bodyPr wrap="square" rtlCol="0">
            <a:spAutoFit/>
          </a:bodyPr>
          <a:lstStyle/>
          <a:p>
            <a:pPr algn="ctr">
              <a:buNone/>
            </a:pPr>
            <a:r>
              <a:rPr lang="en-IE" sz="2800" b="1" dirty="0" smtClean="0">
                <a:solidFill>
                  <a:srgbClr val="C00000"/>
                </a:solidFill>
                <a:latin typeface="Verdana" pitchFamily="34" charset="0"/>
                <a:ea typeface="Verdana" pitchFamily="34" charset="0"/>
                <a:cs typeface="Verdana" pitchFamily="34" charset="0"/>
              </a:rPr>
              <a:t>Example: Pascal’s triangle </a:t>
            </a:r>
            <a:endParaRPr lang="en-IE" sz="2800" b="1" dirty="0">
              <a:solidFill>
                <a:srgbClr val="C00000"/>
              </a:solidFill>
            </a:endParaRPr>
          </a:p>
        </p:txBody>
      </p:sp>
      <p:sp>
        <p:nvSpPr>
          <p:cNvPr id="7" name="Rectangle 6"/>
          <p:cNvSpPr/>
          <p:nvPr/>
        </p:nvSpPr>
        <p:spPr>
          <a:xfrm>
            <a:off x="928274" y="1769438"/>
            <a:ext cx="6460067" cy="2031325"/>
          </a:xfrm>
          <a:prstGeom prst="rect">
            <a:avLst/>
          </a:prstGeom>
        </p:spPr>
        <p:txBody>
          <a:bodyPr wrap="square">
            <a:spAutoFit/>
          </a:bodyPr>
          <a:lstStyle/>
          <a:p>
            <a:endParaRPr lang="en-IE" dirty="0">
              <a:latin typeface="Verdana" pitchFamily="34" charset="0"/>
              <a:ea typeface="Verdana" pitchFamily="34" charset="0"/>
              <a:cs typeface="Verdana" pitchFamily="34" charset="0"/>
            </a:endParaRPr>
          </a:p>
          <a:p>
            <a:r>
              <a:rPr lang="en-IE" dirty="0" smtClean="0">
                <a:latin typeface="Verdana" pitchFamily="34" charset="0"/>
                <a:ea typeface="Verdana" pitchFamily="34" charset="0"/>
                <a:cs typeface="Verdana" pitchFamily="34" charset="0"/>
              </a:rPr>
              <a:t>Fractals </a:t>
            </a:r>
            <a:r>
              <a:rPr lang="en-IE" dirty="0">
                <a:latin typeface="Verdana" pitchFamily="34" charset="0"/>
                <a:ea typeface="Verdana" pitchFamily="34" charset="0"/>
                <a:cs typeface="Verdana" pitchFamily="34" charset="0"/>
              </a:rPr>
              <a:t>tend to occur when the same rule is repeated again and again.</a:t>
            </a:r>
          </a:p>
          <a:p>
            <a:endParaRPr lang="en-IE" dirty="0">
              <a:latin typeface="Verdana" pitchFamily="34" charset="0"/>
              <a:ea typeface="Verdana" pitchFamily="34" charset="0"/>
              <a:cs typeface="Verdana" pitchFamily="34" charset="0"/>
            </a:endParaRPr>
          </a:p>
          <a:p>
            <a:r>
              <a:rPr lang="en-IE" i="1" dirty="0" smtClean="0">
                <a:latin typeface="Verdana" pitchFamily="34" charset="0"/>
                <a:ea typeface="Verdana" pitchFamily="34" charset="0"/>
                <a:cs typeface="Verdana" pitchFamily="34" charset="0"/>
              </a:rPr>
              <a:t>In Pascal’s triangle, we always added two numbers and wrote the result midway below them. </a:t>
            </a:r>
          </a:p>
          <a:p>
            <a:endParaRPr lang="en-IE" i="1" dirty="0">
              <a:latin typeface="Verdana" pitchFamily="34" charset="0"/>
              <a:ea typeface="Verdana" pitchFamily="34" charset="0"/>
              <a:cs typeface="Verdana" pitchFamily="34" charset="0"/>
            </a:endParaRPr>
          </a:p>
        </p:txBody>
      </p:sp>
      <p:sp>
        <p:nvSpPr>
          <p:cNvPr id="17" name="TextBox 16"/>
          <p:cNvSpPr txBox="1"/>
          <p:nvPr/>
        </p:nvSpPr>
        <p:spPr>
          <a:xfrm>
            <a:off x="2146627" y="3926270"/>
            <a:ext cx="4023360" cy="461665"/>
          </a:xfrm>
          <a:prstGeom prst="rect">
            <a:avLst/>
          </a:prstGeom>
          <a:noFill/>
        </p:spPr>
        <p:txBody>
          <a:bodyPr wrap="square" rtlCol="0">
            <a:spAutoFit/>
          </a:bodyPr>
          <a:lstStyle/>
          <a:p>
            <a:r>
              <a:rPr lang="en-IE" sz="2400" b="1" dirty="0" smtClean="0"/>
              <a:t>Odd +  Even = Even</a:t>
            </a:r>
            <a:endParaRPr lang="en-IE" sz="2400" b="1" dirty="0"/>
          </a:p>
        </p:txBody>
      </p:sp>
      <p:sp>
        <p:nvSpPr>
          <p:cNvPr id="9" name="Rectangle 8"/>
          <p:cNvSpPr/>
          <p:nvPr/>
        </p:nvSpPr>
        <p:spPr>
          <a:xfrm>
            <a:off x="1041044" y="4681082"/>
            <a:ext cx="6234526" cy="646331"/>
          </a:xfrm>
          <a:prstGeom prst="rect">
            <a:avLst/>
          </a:prstGeom>
        </p:spPr>
        <p:txBody>
          <a:bodyPr wrap="square">
            <a:spAutoFit/>
          </a:bodyPr>
          <a:lstStyle/>
          <a:p>
            <a:r>
              <a:rPr lang="en-IE" i="1" dirty="0" smtClean="0">
                <a:latin typeface="Verdana" pitchFamily="34" charset="0"/>
                <a:ea typeface="Verdana" pitchFamily="34" charset="0"/>
                <a:cs typeface="Verdana" pitchFamily="34" charset="0"/>
              </a:rPr>
              <a:t>This rule applies along the slanted edges of the even number triangles.</a:t>
            </a:r>
            <a:endParaRPr lang="en-IE" dirty="0"/>
          </a:p>
        </p:txBody>
      </p:sp>
    </p:spTree>
    <p:extLst>
      <p:ext uri="{BB962C8B-B14F-4D97-AF65-F5344CB8AC3E}">
        <p14:creationId xmlns:p14="http://schemas.microsoft.com/office/powerpoint/2010/main" val="1103069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baseline="0" dirty="0" smtClean="0"/>
              <a:t>    </a:t>
            </a:r>
            <a:r>
              <a:rPr lang="en-IE" sz="3600" b="1" dirty="0">
                <a:latin typeface="Verdana" pitchFamily="34" charset="0"/>
                <a:ea typeface="Verdana" pitchFamily="34" charset="0"/>
                <a:cs typeface="Verdana" pitchFamily="34" charset="0"/>
              </a:rPr>
              <a:t>Why do fractals occur in </a:t>
            </a:r>
            <a:r>
              <a:rPr lang="en-IE" sz="3600" b="1" dirty="0" smtClean="0">
                <a:latin typeface="Verdana" pitchFamily="34" charset="0"/>
                <a:ea typeface="Verdana" pitchFamily="34" charset="0"/>
                <a:cs typeface="Verdana" pitchFamily="34" charset="0"/>
              </a:rPr>
              <a:t>maths </a:t>
            </a:r>
            <a:r>
              <a:rPr lang="en-IE" sz="3600" b="1" dirty="0">
                <a:latin typeface="Verdana" pitchFamily="34" charset="0"/>
                <a:ea typeface="Verdana" pitchFamily="34" charset="0"/>
                <a:cs typeface="Verdana" pitchFamily="34" charset="0"/>
              </a:rPr>
              <a:t>?</a:t>
            </a:r>
            <a:r>
              <a:rPr lang="en-IE" sz="3600" b="1" dirty="0"/>
              <a:t/>
            </a:r>
            <a:br>
              <a:rPr lang="en-IE" sz="3600" b="1" dirty="0"/>
            </a:br>
            <a:endParaRPr lang="en-IE" sz="3600" dirty="0">
              <a:latin typeface="+mn-lt"/>
            </a:endParaRPr>
          </a:p>
        </p:txBody>
      </p:sp>
      <p:sp>
        <p:nvSpPr>
          <p:cNvPr id="3074" name="AutoShape 2"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3076" name="AutoShape 4"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3078" name="AutoShape 6" descr="Image result for frac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091" y="0"/>
            <a:ext cx="1429909" cy="1715891"/>
          </a:xfrm>
          <a:prstGeom prst="rect">
            <a:avLst/>
          </a:prstGeom>
        </p:spPr>
      </p:pic>
      <p:sp>
        <p:nvSpPr>
          <p:cNvPr id="13" name="TextBox 12"/>
          <p:cNvSpPr txBox="1"/>
          <p:nvPr/>
        </p:nvSpPr>
        <p:spPr>
          <a:xfrm>
            <a:off x="659812" y="1227695"/>
            <a:ext cx="6759691" cy="523220"/>
          </a:xfrm>
          <a:prstGeom prst="rect">
            <a:avLst/>
          </a:prstGeom>
          <a:noFill/>
        </p:spPr>
        <p:txBody>
          <a:bodyPr wrap="square" rtlCol="0">
            <a:spAutoFit/>
          </a:bodyPr>
          <a:lstStyle/>
          <a:p>
            <a:pPr algn="ctr">
              <a:buNone/>
            </a:pPr>
            <a:r>
              <a:rPr lang="en-IE" sz="2800" b="1" dirty="0" smtClean="0">
                <a:solidFill>
                  <a:srgbClr val="C00000"/>
                </a:solidFill>
                <a:latin typeface="Verdana" pitchFamily="34" charset="0"/>
                <a:ea typeface="Verdana" pitchFamily="34" charset="0"/>
                <a:cs typeface="Verdana" pitchFamily="34" charset="0"/>
              </a:rPr>
              <a:t>Example: Pascal’s triangle </a:t>
            </a:r>
            <a:endParaRPr lang="en-IE" sz="2800" b="1" dirty="0">
              <a:solidFill>
                <a:srgbClr val="C00000"/>
              </a:solidFill>
            </a:endParaRPr>
          </a:p>
        </p:txBody>
      </p:sp>
      <p:sp>
        <p:nvSpPr>
          <p:cNvPr id="7" name="Rectangle 6"/>
          <p:cNvSpPr/>
          <p:nvPr/>
        </p:nvSpPr>
        <p:spPr>
          <a:xfrm>
            <a:off x="928274" y="1769438"/>
            <a:ext cx="6460067" cy="2031325"/>
          </a:xfrm>
          <a:prstGeom prst="rect">
            <a:avLst/>
          </a:prstGeom>
        </p:spPr>
        <p:txBody>
          <a:bodyPr wrap="square">
            <a:spAutoFit/>
          </a:bodyPr>
          <a:lstStyle/>
          <a:p>
            <a:endParaRPr lang="en-IE" dirty="0">
              <a:latin typeface="Verdana" pitchFamily="34" charset="0"/>
              <a:ea typeface="Verdana" pitchFamily="34" charset="0"/>
              <a:cs typeface="Verdana" pitchFamily="34" charset="0"/>
            </a:endParaRPr>
          </a:p>
          <a:p>
            <a:r>
              <a:rPr lang="en-IE" dirty="0" smtClean="0">
                <a:latin typeface="Verdana" pitchFamily="34" charset="0"/>
                <a:ea typeface="Verdana" pitchFamily="34" charset="0"/>
                <a:cs typeface="Verdana" pitchFamily="34" charset="0"/>
              </a:rPr>
              <a:t>Fractals </a:t>
            </a:r>
            <a:r>
              <a:rPr lang="en-IE" dirty="0">
                <a:latin typeface="Verdana" pitchFamily="34" charset="0"/>
                <a:ea typeface="Verdana" pitchFamily="34" charset="0"/>
                <a:cs typeface="Verdana" pitchFamily="34" charset="0"/>
              </a:rPr>
              <a:t>tend to occur when the same rule is repeated again and again.</a:t>
            </a:r>
          </a:p>
          <a:p>
            <a:endParaRPr lang="en-IE" dirty="0">
              <a:latin typeface="Verdana" pitchFamily="34" charset="0"/>
              <a:ea typeface="Verdana" pitchFamily="34" charset="0"/>
              <a:cs typeface="Verdana" pitchFamily="34" charset="0"/>
            </a:endParaRPr>
          </a:p>
          <a:p>
            <a:r>
              <a:rPr lang="en-IE" i="1" dirty="0" smtClean="0">
                <a:latin typeface="Verdana" pitchFamily="34" charset="0"/>
                <a:ea typeface="Verdana" pitchFamily="34" charset="0"/>
                <a:cs typeface="Verdana" pitchFamily="34" charset="0"/>
              </a:rPr>
              <a:t>In Pascal’s triangle, we always added two numbers and wrote the result midway below them. </a:t>
            </a:r>
          </a:p>
          <a:p>
            <a:endParaRPr lang="en-IE" i="1" dirty="0">
              <a:latin typeface="Verdana" pitchFamily="34" charset="0"/>
              <a:ea typeface="Verdana" pitchFamily="34" charset="0"/>
              <a:cs typeface="Verdana" pitchFamily="34" charset="0"/>
            </a:endParaRPr>
          </a:p>
        </p:txBody>
      </p:sp>
      <p:sp>
        <p:nvSpPr>
          <p:cNvPr id="17" name="TextBox 16"/>
          <p:cNvSpPr txBox="1"/>
          <p:nvPr/>
        </p:nvSpPr>
        <p:spPr>
          <a:xfrm>
            <a:off x="2146627" y="3926270"/>
            <a:ext cx="4023360" cy="461665"/>
          </a:xfrm>
          <a:prstGeom prst="rect">
            <a:avLst/>
          </a:prstGeom>
          <a:noFill/>
        </p:spPr>
        <p:txBody>
          <a:bodyPr wrap="square" rtlCol="0">
            <a:spAutoFit/>
          </a:bodyPr>
          <a:lstStyle/>
          <a:p>
            <a:r>
              <a:rPr lang="en-IE" sz="2400" b="1" dirty="0" smtClean="0"/>
              <a:t>Odd +  Odd = Even</a:t>
            </a:r>
            <a:endParaRPr lang="en-IE" sz="2400" b="1" dirty="0"/>
          </a:p>
        </p:txBody>
      </p:sp>
      <p:sp>
        <p:nvSpPr>
          <p:cNvPr id="9" name="Rectangle 8"/>
          <p:cNvSpPr/>
          <p:nvPr/>
        </p:nvSpPr>
        <p:spPr>
          <a:xfrm>
            <a:off x="1041044" y="4681082"/>
            <a:ext cx="6234526" cy="646331"/>
          </a:xfrm>
          <a:prstGeom prst="rect">
            <a:avLst/>
          </a:prstGeom>
        </p:spPr>
        <p:txBody>
          <a:bodyPr wrap="square">
            <a:spAutoFit/>
          </a:bodyPr>
          <a:lstStyle/>
          <a:p>
            <a:r>
              <a:rPr lang="en-IE" i="1" dirty="0" smtClean="0">
                <a:latin typeface="Verdana" pitchFamily="34" charset="0"/>
                <a:ea typeface="Verdana" pitchFamily="34" charset="0"/>
                <a:cs typeface="Verdana" pitchFamily="34" charset="0"/>
              </a:rPr>
              <a:t>This rule helped create new even triangles under rows of odd numbers in Pascal’s triangle.</a:t>
            </a:r>
            <a:endParaRPr lang="en-IE" dirty="0"/>
          </a:p>
        </p:txBody>
      </p:sp>
      <p:sp>
        <p:nvSpPr>
          <p:cNvPr id="14" name="Rectangle 13"/>
          <p:cNvSpPr/>
          <p:nvPr/>
        </p:nvSpPr>
        <p:spPr>
          <a:xfrm>
            <a:off x="1077614" y="5561401"/>
            <a:ext cx="6234526" cy="923330"/>
          </a:xfrm>
          <a:prstGeom prst="rect">
            <a:avLst/>
          </a:prstGeom>
        </p:spPr>
        <p:txBody>
          <a:bodyPr wrap="square">
            <a:spAutoFit/>
          </a:bodyPr>
          <a:lstStyle/>
          <a:p>
            <a:r>
              <a:rPr lang="en-IE" dirty="0" smtClean="0">
                <a:latin typeface="Verdana" pitchFamily="34" charset="0"/>
                <a:ea typeface="Verdana" pitchFamily="34" charset="0"/>
                <a:cs typeface="Verdana" pitchFamily="34" charset="0"/>
              </a:rPr>
              <a:t>You’ll be able to explain more fractal properties of Pascal’s triangle when you’ll learn about binary numbers when you’re older…</a:t>
            </a:r>
            <a:endParaRPr lang="en-IE" dirty="0"/>
          </a:p>
        </p:txBody>
      </p:sp>
    </p:spTree>
    <p:extLst>
      <p:ext uri="{BB962C8B-B14F-4D97-AF65-F5344CB8AC3E}">
        <p14:creationId xmlns:p14="http://schemas.microsoft.com/office/powerpoint/2010/main" val="3075988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defRPr/>
            </a:pPr>
            <a:r>
              <a:rPr lang="en-IE" b="1" baseline="0" dirty="0" smtClean="0">
                <a:latin typeface="Verdana" panose="020B0604030504040204" pitchFamily="34" charset="0"/>
                <a:ea typeface="Verdana" panose="020B0604030504040204" pitchFamily="34" charset="0"/>
                <a:cs typeface="Verdana" panose="020B0604030504040204" pitchFamily="34" charset="0"/>
              </a:rPr>
              <a:t> Reading your mind</a:t>
            </a:r>
            <a:endParaRPr lang="en-IE" b="1" dirty="0">
              <a:latin typeface="Verdana" panose="020B0604030504040204" pitchFamily="34" charset="0"/>
              <a:ea typeface="Verdana" panose="020B0604030504040204" pitchFamily="34" charset="0"/>
              <a:cs typeface="Verdana" panose="020B0604030504040204" pitchFamily="34" charset="0"/>
            </a:endParaRPr>
          </a:p>
        </p:txBody>
      </p:sp>
      <p:pic>
        <p:nvPicPr>
          <p:cNvPr id="77832" name="Picture 8" descr="Picture"/>
          <p:cNvPicPr>
            <a:picLocks noChangeAspect="1" noChangeArrowheads="1"/>
          </p:cNvPicPr>
          <p:nvPr/>
        </p:nvPicPr>
        <p:blipFill>
          <a:blip r:embed="rId2" cstate="print"/>
          <a:srcRect/>
          <a:stretch>
            <a:fillRect/>
          </a:stretch>
        </p:blipFill>
        <p:spPr bwMode="auto">
          <a:xfrm>
            <a:off x="0" y="0"/>
            <a:ext cx="304800" cy="304800"/>
          </a:xfrm>
          <a:prstGeom prst="rect">
            <a:avLst/>
          </a:prstGeom>
          <a:noFill/>
        </p:spPr>
      </p:pic>
      <p:pic>
        <p:nvPicPr>
          <p:cNvPr id="77831" name="Picture 7" descr="https://encrypted-tbn3.gstatic.com/images?q=tbn:ANd9GcTTUouV-dWIHKo18Nj5Y_BwnrHsAT8bAF4gUwkSmkHprJXVOr6x-jk2Yw"/>
          <p:cNvPicPr>
            <a:picLocks noChangeAspect="1" noChangeArrowheads="1"/>
          </p:cNvPicPr>
          <p:nvPr/>
        </p:nvPicPr>
        <p:blipFill>
          <a:blip r:embed="rId3" cstate="print"/>
          <a:srcRect/>
          <a:stretch>
            <a:fillRect/>
          </a:stretch>
        </p:blipFill>
        <p:spPr bwMode="auto">
          <a:xfrm>
            <a:off x="0" y="0"/>
            <a:ext cx="295275" cy="304800"/>
          </a:xfrm>
          <a:prstGeom prst="rect">
            <a:avLst/>
          </a:prstGeom>
          <a:noFill/>
        </p:spPr>
      </p:pic>
      <p:pic>
        <p:nvPicPr>
          <p:cNvPr id="77830" name="Picture 6" descr="Picture"/>
          <p:cNvPicPr>
            <a:picLocks noChangeAspect="1" noChangeArrowheads="1"/>
          </p:cNvPicPr>
          <p:nvPr/>
        </p:nvPicPr>
        <p:blipFill>
          <a:blip r:embed="rId2" cstate="print"/>
          <a:srcRect/>
          <a:stretch>
            <a:fillRect/>
          </a:stretch>
        </p:blipFill>
        <p:spPr bwMode="auto">
          <a:xfrm>
            <a:off x="0" y="0"/>
            <a:ext cx="304800" cy="304800"/>
          </a:xfrm>
          <a:prstGeom prst="rect">
            <a:avLst/>
          </a:prstGeom>
          <a:noFill/>
        </p:spPr>
      </p:pic>
      <p:pic>
        <p:nvPicPr>
          <p:cNvPr id="77829" name="Picture 5" descr="Picture"/>
          <p:cNvPicPr>
            <a:picLocks noChangeAspect="1" noChangeArrowheads="1"/>
          </p:cNvPicPr>
          <p:nvPr/>
        </p:nvPicPr>
        <p:blipFill>
          <a:blip r:embed="rId2" cstate="print"/>
          <a:srcRect/>
          <a:stretch>
            <a:fillRect/>
          </a:stretch>
        </p:blipFill>
        <p:spPr bwMode="auto">
          <a:xfrm>
            <a:off x="0" y="0"/>
            <a:ext cx="304800" cy="304800"/>
          </a:xfrm>
          <a:prstGeom prst="rect">
            <a:avLst/>
          </a:prstGeom>
          <a:noFill/>
        </p:spPr>
      </p:pic>
      <p:pic>
        <p:nvPicPr>
          <p:cNvPr id="77828" name="Picture 4" descr="https://encrypted-tbn3.gstatic.com/images?q=tbn:ANd9GcTTUouV-dWIHKo18Nj5Y_BwnrHsAT8bAF4gUwkSmkHprJXVOr6x-jk2Yw"/>
          <p:cNvPicPr>
            <a:picLocks noChangeAspect="1" noChangeArrowheads="1"/>
          </p:cNvPicPr>
          <p:nvPr/>
        </p:nvPicPr>
        <p:blipFill>
          <a:blip r:embed="rId3" cstate="print"/>
          <a:srcRect/>
          <a:stretch>
            <a:fillRect/>
          </a:stretch>
        </p:blipFill>
        <p:spPr bwMode="auto">
          <a:xfrm>
            <a:off x="0" y="0"/>
            <a:ext cx="295275" cy="304800"/>
          </a:xfrm>
          <a:prstGeom prst="rect">
            <a:avLst/>
          </a:prstGeom>
          <a:noFill/>
        </p:spPr>
      </p:pic>
      <p:pic>
        <p:nvPicPr>
          <p:cNvPr id="22" name="Picture 3" descr="cool math trick magic squa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2586" y="3608309"/>
            <a:ext cx="2714625" cy="20193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40790" y="1474918"/>
            <a:ext cx="7417837" cy="2031325"/>
          </a:xfrm>
          <a:prstGeom prst="rect">
            <a:avLst/>
          </a:prstGeom>
          <a:noFill/>
        </p:spPr>
        <p:txBody>
          <a:bodyPr wrap="square" rtlCol="0">
            <a:spAutoFit/>
          </a:bodyPr>
          <a:lstStyle/>
          <a:p>
            <a:pPr algn="ctr"/>
            <a:r>
              <a:rPr lang="en-IE" b="1" dirty="0" smtClean="0"/>
              <a:t>How to play: </a:t>
            </a:r>
          </a:p>
          <a:p>
            <a:r>
              <a:rPr lang="en-IE" dirty="0" smtClean="0"/>
              <a:t>1:Circle a number on a row</a:t>
            </a:r>
          </a:p>
          <a:p>
            <a:endParaRPr lang="en-GB" dirty="0" smtClean="0"/>
          </a:p>
          <a:p>
            <a:r>
              <a:rPr lang="en-GB" dirty="0" smtClean="0"/>
              <a:t>2:Then </a:t>
            </a:r>
            <a:r>
              <a:rPr lang="en-GB" dirty="0"/>
              <a:t>cross off all of the </a:t>
            </a:r>
            <a:r>
              <a:rPr lang="en-GB" dirty="0" smtClean="0"/>
              <a:t>other numbers </a:t>
            </a:r>
            <a:r>
              <a:rPr lang="en-GB" dirty="0"/>
              <a:t>in the </a:t>
            </a:r>
          </a:p>
          <a:p>
            <a:r>
              <a:rPr lang="en-GB" dirty="0" smtClean="0"/>
              <a:t>same </a:t>
            </a:r>
            <a:r>
              <a:rPr lang="en-GB" dirty="0"/>
              <a:t>column and row of the number that </a:t>
            </a:r>
            <a:r>
              <a:rPr lang="en-GB" dirty="0" smtClean="0"/>
              <a:t>you </a:t>
            </a:r>
            <a:r>
              <a:rPr lang="en-GB" dirty="0"/>
              <a:t>circled</a:t>
            </a:r>
            <a:r>
              <a:rPr lang="en-GB" dirty="0" smtClean="0"/>
              <a:t>.</a:t>
            </a:r>
          </a:p>
          <a:p>
            <a:endParaRPr lang="en-GB" dirty="0"/>
          </a:p>
          <a:p>
            <a:r>
              <a:rPr lang="en-GB" dirty="0" smtClean="0"/>
              <a:t>3:repeat step 1 and 2 until you have 4 numbers.</a:t>
            </a:r>
            <a:endParaRPr lang="en-IE" dirty="0"/>
          </a:p>
        </p:txBody>
      </p:sp>
      <p:sp>
        <p:nvSpPr>
          <p:cNvPr id="14" name="TextBox 13"/>
          <p:cNvSpPr txBox="1"/>
          <p:nvPr/>
        </p:nvSpPr>
        <p:spPr>
          <a:xfrm>
            <a:off x="903514" y="5965371"/>
            <a:ext cx="5003293" cy="369332"/>
          </a:xfrm>
          <a:prstGeom prst="rect">
            <a:avLst/>
          </a:prstGeom>
          <a:noFill/>
        </p:spPr>
        <p:txBody>
          <a:bodyPr wrap="none" rtlCol="0">
            <a:spAutoFit/>
          </a:bodyPr>
          <a:lstStyle/>
          <a:p>
            <a:r>
              <a:rPr lang="en-IE" dirty="0" smtClean="0"/>
              <a:t>The sum of the 4 numbers is …………………</a:t>
            </a:r>
            <a:endParaRPr lang="en-IE"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4091" y="0"/>
            <a:ext cx="1429909" cy="171589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3602" y="254833"/>
            <a:ext cx="6822017" cy="1057274"/>
          </a:xfrm>
        </p:spPr>
        <p:txBody>
          <a:bodyPr>
            <a:normAutofit fontScale="90000"/>
          </a:bodyPr>
          <a:lstStyle/>
          <a:p>
            <a:r>
              <a:rPr lang="en-IE" sz="4000" dirty="0" smtClean="0">
                <a:solidFill>
                  <a:schemeClr val="bg1"/>
                </a:solidFill>
              </a:rPr>
              <a:t/>
            </a:r>
            <a:br>
              <a:rPr lang="en-IE" sz="4000" dirty="0" smtClean="0">
                <a:solidFill>
                  <a:schemeClr val="bg1"/>
                </a:solidFill>
              </a:rPr>
            </a:br>
            <a:r>
              <a:rPr lang="en-IE" sz="4000" dirty="0" smtClean="0">
                <a:solidFill>
                  <a:schemeClr val="bg1"/>
                </a:solidFill>
              </a:rPr>
              <a:t/>
            </a:r>
            <a:br>
              <a:rPr lang="en-IE" sz="4000" dirty="0" smtClean="0">
                <a:solidFill>
                  <a:schemeClr val="bg1"/>
                </a:solidFill>
              </a:rPr>
            </a:br>
            <a:r>
              <a:rPr lang="en-IE" sz="4000" dirty="0" smtClean="0">
                <a:solidFill>
                  <a:schemeClr val="bg1"/>
                </a:solidFill>
              </a:rPr>
              <a:t/>
            </a:r>
            <a:br>
              <a:rPr lang="en-IE" sz="40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IE" sz="4400" dirty="0" smtClean="0">
                <a:solidFill>
                  <a:srgbClr val="CD1719"/>
                </a:solidFill>
              </a:rPr>
              <a:t/>
            </a:r>
            <a:br>
              <a:rPr lang="en-IE" sz="4400" dirty="0" smtClean="0">
                <a:solidFill>
                  <a:srgbClr val="CD1719"/>
                </a:solidFill>
              </a:rPr>
            </a:br>
            <a:r>
              <a:rPr lang="en-IE" sz="4400" dirty="0" smtClean="0">
                <a:solidFill>
                  <a:srgbClr val="CD1719"/>
                </a:solidFill>
              </a:rPr>
              <a:t/>
            </a:r>
            <a:br>
              <a:rPr lang="en-IE" sz="4400" dirty="0" smtClean="0">
                <a:solidFill>
                  <a:srgbClr val="CD1719"/>
                </a:solidFill>
              </a:rPr>
            </a:br>
            <a:r>
              <a:rPr lang="en-IE" sz="4400" dirty="0" smtClean="0">
                <a:solidFill>
                  <a:srgbClr val="CD1719"/>
                </a:solidFill>
              </a:rPr>
              <a:t/>
            </a:r>
            <a:br>
              <a:rPr lang="en-IE" sz="4400" dirty="0" smtClean="0">
                <a:solidFill>
                  <a:srgbClr val="CD1719"/>
                </a:solidFill>
              </a:rPr>
            </a:br>
            <a:r>
              <a:rPr lang="en-IE" sz="4400" dirty="0" smtClean="0"/>
              <a:t>                             </a:t>
            </a:r>
            <a:br>
              <a:rPr lang="en-IE" sz="4400" dirty="0" smtClean="0"/>
            </a:br>
            <a:r>
              <a:rPr lang="en-IE" sz="4400" b="1" dirty="0" smtClean="0"/>
              <a:t>Maths Circles </a:t>
            </a:r>
            <a:r>
              <a:rPr lang="en-US" sz="4000" b="1" dirty="0" smtClean="0">
                <a:solidFill>
                  <a:srgbClr val="CD1719"/>
                </a:solidFill>
              </a:rPr>
              <a:t/>
            </a:r>
            <a:br>
              <a:rPr lang="en-US" sz="4000" b="1" dirty="0" smtClean="0">
                <a:solidFill>
                  <a:srgbClr val="CD1719"/>
                </a:solidFill>
              </a:rPr>
            </a:br>
            <a:endParaRPr lang="en-IE" b="1" dirty="0">
              <a:solidFill>
                <a:srgbClr val="CD1719"/>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1"/>
          <p:cNvSpPr txBox="1">
            <a:spLocks/>
          </p:cNvSpPr>
          <p:nvPr/>
        </p:nvSpPr>
        <p:spPr>
          <a:xfrm>
            <a:off x="605995" y="1445741"/>
            <a:ext cx="6536209" cy="507862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endParaRPr lang="en-GB"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926" y="212726"/>
            <a:ext cx="1429909" cy="1715891"/>
          </a:xfrm>
          <a:prstGeom prst="rect">
            <a:avLst/>
          </a:prstGeom>
        </p:spPr>
      </p:pic>
      <p:sp>
        <p:nvSpPr>
          <p:cNvPr id="13" name="Content Placeholder 2"/>
          <p:cNvSpPr txBox="1">
            <a:spLocks/>
          </p:cNvSpPr>
          <p:nvPr/>
        </p:nvSpPr>
        <p:spPr>
          <a:xfrm>
            <a:off x="605995" y="1420115"/>
            <a:ext cx="6919624" cy="534269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2000" dirty="0" smtClean="0">
                <a:solidFill>
                  <a:schemeClr val="bg2">
                    <a:lumMod val="10000"/>
                  </a:schemeClr>
                </a:solidFill>
              </a:rPr>
              <a:t>Weekly </a:t>
            </a:r>
            <a:r>
              <a:rPr lang="en-IE" sz="2000" dirty="0" smtClean="0">
                <a:solidFill>
                  <a:schemeClr val="bg2">
                    <a:lumMod val="10000"/>
                  </a:schemeClr>
                </a:solidFill>
              </a:rPr>
              <a:t>1 hour Meetings, </a:t>
            </a:r>
            <a:r>
              <a:rPr lang="en-IE" sz="2000" dirty="0">
                <a:solidFill>
                  <a:schemeClr val="bg2">
                    <a:lumMod val="10000"/>
                  </a:schemeClr>
                </a:solidFill>
              </a:rPr>
              <a:t>a</a:t>
            </a:r>
            <a:r>
              <a:rPr lang="en-IE" sz="2000" dirty="0" smtClean="0">
                <a:solidFill>
                  <a:schemeClr val="bg2">
                    <a:lumMod val="10000"/>
                  </a:schemeClr>
                </a:solidFill>
              </a:rPr>
              <a:t>fter school or </a:t>
            </a:r>
            <a:r>
              <a:rPr lang="en-IE" sz="2000" dirty="0" smtClean="0">
                <a:solidFill>
                  <a:schemeClr val="bg2">
                    <a:lumMod val="10000"/>
                  </a:schemeClr>
                </a:solidFill>
              </a:rPr>
              <a:t>lunchtime.</a:t>
            </a:r>
            <a:endParaRPr lang="en-IE" sz="2000" dirty="0" smtClean="0">
              <a:solidFill>
                <a:schemeClr val="bg2">
                  <a:lumMod val="10000"/>
                </a:schemeClr>
              </a:solidFill>
            </a:endParaRPr>
          </a:p>
          <a:p>
            <a:r>
              <a:rPr lang="en-IE" sz="2000" dirty="0">
                <a:solidFill>
                  <a:schemeClr val="bg2">
                    <a:lumMod val="10000"/>
                  </a:schemeClr>
                </a:solidFill>
              </a:rPr>
              <a:t>Introduce mathematical concepts using games and </a:t>
            </a:r>
            <a:r>
              <a:rPr lang="en-IE" sz="2000" dirty="0" smtClean="0">
                <a:solidFill>
                  <a:schemeClr val="bg2">
                    <a:lumMod val="10000"/>
                  </a:schemeClr>
                </a:solidFill>
              </a:rPr>
              <a:t>constructive activities. </a:t>
            </a:r>
            <a:endParaRPr lang="en-IE" sz="2000" dirty="0">
              <a:solidFill>
                <a:schemeClr val="bg2">
                  <a:lumMod val="10000"/>
                </a:schemeClr>
              </a:solidFill>
            </a:endParaRPr>
          </a:p>
          <a:p>
            <a:r>
              <a:rPr lang="en-IE" sz="2000" dirty="0"/>
              <a:t>Encourage an appreciation/enjoyment of maths.</a:t>
            </a:r>
          </a:p>
          <a:p>
            <a:r>
              <a:rPr lang="en-IE" sz="2000" dirty="0"/>
              <a:t>Develop problem solving skills based on an investigative method, pattern guessing, </a:t>
            </a:r>
            <a:r>
              <a:rPr lang="en-IE" sz="2000" dirty="0" smtClean="0"/>
              <a:t>trial-and-error, logic.  </a:t>
            </a:r>
            <a:endParaRPr lang="en-IE" sz="2000" dirty="0"/>
          </a:p>
          <a:p>
            <a:r>
              <a:rPr lang="en-IE" sz="2000" dirty="0"/>
              <a:t>Develop independent and team working skills.</a:t>
            </a:r>
          </a:p>
          <a:p>
            <a:r>
              <a:rPr lang="en-IE" sz="2000" dirty="0"/>
              <a:t>Develop an intuitive understanding </a:t>
            </a:r>
            <a:r>
              <a:rPr lang="en-IE" sz="2000" dirty="0" smtClean="0"/>
              <a:t>of </a:t>
            </a:r>
            <a:r>
              <a:rPr lang="en-IE" sz="2000" dirty="0" smtClean="0"/>
              <a:t>new mathematical concepts.</a:t>
            </a:r>
            <a:endParaRPr lang="en-IE" sz="2000" dirty="0"/>
          </a:p>
          <a:p>
            <a:r>
              <a:rPr lang="en-IE" sz="2000" dirty="0" smtClean="0"/>
              <a:t>Develop </a:t>
            </a:r>
            <a:r>
              <a:rPr lang="en-IE" sz="2000" dirty="0"/>
              <a:t>critical thinking – a wish to understand rather than accept rules </a:t>
            </a:r>
            <a:r>
              <a:rPr lang="en-IE" sz="2000" dirty="0" smtClean="0"/>
              <a:t>blindly. </a:t>
            </a:r>
            <a:endParaRPr lang="en-IE" sz="2000" dirty="0"/>
          </a:p>
          <a:p>
            <a:r>
              <a:rPr lang="en-IE" sz="2000" dirty="0" smtClean="0"/>
              <a:t>Content developed in collaboration </a:t>
            </a:r>
            <a:r>
              <a:rPr lang="en-IE" sz="2000" dirty="0" smtClean="0"/>
              <a:t>by teachers, university lecturers and students, who may also help with delivery.  </a:t>
            </a:r>
            <a:endParaRPr lang="en-IE" sz="2000" dirty="0"/>
          </a:p>
          <a:p>
            <a:endParaRPr lang="en-IE" sz="2000" dirty="0" smtClean="0"/>
          </a:p>
          <a:p>
            <a:endParaRPr lang="en-IE" sz="2000" dirty="0" smtClean="0"/>
          </a:p>
          <a:p>
            <a:pPr>
              <a:defRPr/>
            </a:pPr>
            <a:endParaRPr lang="en-US" sz="2000" dirty="0" smtClean="0"/>
          </a:p>
        </p:txBody>
      </p:sp>
    </p:spTree>
    <p:extLst>
      <p:ext uri="{BB962C8B-B14F-4D97-AF65-F5344CB8AC3E}">
        <p14:creationId xmlns:p14="http://schemas.microsoft.com/office/powerpoint/2010/main" val="1895767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defRPr/>
            </a:pPr>
            <a:r>
              <a:rPr lang="en-IE" b="1" baseline="0" dirty="0" smtClean="0">
                <a:latin typeface="Verdana" panose="020B0604030504040204" pitchFamily="34" charset="0"/>
                <a:ea typeface="Verdana" panose="020B0604030504040204" pitchFamily="34" charset="0"/>
                <a:cs typeface="Verdana" panose="020B0604030504040204" pitchFamily="34" charset="0"/>
              </a:rPr>
              <a:t> Example</a:t>
            </a:r>
            <a:endParaRPr lang="en-IE" b="1" dirty="0">
              <a:latin typeface="Verdana" panose="020B0604030504040204" pitchFamily="34" charset="0"/>
              <a:ea typeface="Verdana" panose="020B0604030504040204" pitchFamily="34" charset="0"/>
              <a:cs typeface="Verdana" panose="020B0604030504040204" pitchFamily="34" charset="0"/>
            </a:endParaRPr>
          </a:p>
        </p:txBody>
      </p:sp>
      <p:pic>
        <p:nvPicPr>
          <p:cNvPr id="77832" name="Picture 8" descr="Picture"/>
          <p:cNvPicPr>
            <a:picLocks noChangeAspect="1" noChangeArrowheads="1"/>
          </p:cNvPicPr>
          <p:nvPr/>
        </p:nvPicPr>
        <p:blipFill>
          <a:blip r:embed="rId2" cstate="print"/>
          <a:srcRect/>
          <a:stretch>
            <a:fillRect/>
          </a:stretch>
        </p:blipFill>
        <p:spPr bwMode="auto">
          <a:xfrm>
            <a:off x="0" y="0"/>
            <a:ext cx="304800" cy="304800"/>
          </a:xfrm>
          <a:prstGeom prst="rect">
            <a:avLst/>
          </a:prstGeom>
          <a:noFill/>
        </p:spPr>
      </p:pic>
      <p:pic>
        <p:nvPicPr>
          <p:cNvPr id="77831" name="Picture 7" descr="https://encrypted-tbn3.gstatic.com/images?q=tbn:ANd9GcTTUouV-dWIHKo18Nj5Y_BwnrHsAT8bAF4gUwkSmkHprJXVOr6x-jk2Yw"/>
          <p:cNvPicPr>
            <a:picLocks noChangeAspect="1" noChangeArrowheads="1"/>
          </p:cNvPicPr>
          <p:nvPr/>
        </p:nvPicPr>
        <p:blipFill>
          <a:blip r:embed="rId3" cstate="print"/>
          <a:srcRect/>
          <a:stretch>
            <a:fillRect/>
          </a:stretch>
        </p:blipFill>
        <p:spPr bwMode="auto">
          <a:xfrm>
            <a:off x="0" y="0"/>
            <a:ext cx="295275" cy="304800"/>
          </a:xfrm>
          <a:prstGeom prst="rect">
            <a:avLst/>
          </a:prstGeom>
          <a:noFill/>
        </p:spPr>
      </p:pic>
      <p:pic>
        <p:nvPicPr>
          <p:cNvPr id="77830" name="Picture 6" descr="Picture"/>
          <p:cNvPicPr>
            <a:picLocks noChangeAspect="1" noChangeArrowheads="1"/>
          </p:cNvPicPr>
          <p:nvPr/>
        </p:nvPicPr>
        <p:blipFill>
          <a:blip r:embed="rId2" cstate="print"/>
          <a:srcRect/>
          <a:stretch>
            <a:fillRect/>
          </a:stretch>
        </p:blipFill>
        <p:spPr bwMode="auto">
          <a:xfrm>
            <a:off x="0" y="0"/>
            <a:ext cx="304800" cy="304800"/>
          </a:xfrm>
          <a:prstGeom prst="rect">
            <a:avLst/>
          </a:prstGeom>
          <a:noFill/>
        </p:spPr>
      </p:pic>
      <p:pic>
        <p:nvPicPr>
          <p:cNvPr id="77829" name="Picture 5" descr="Picture"/>
          <p:cNvPicPr>
            <a:picLocks noChangeAspect="1" noChangeArrowheads="1"/>
          </p:cNvPicPr>
          <p:nvPr/>
        </p:nvPicPr>
        <p:blipFill>
          <a:blip r:embed="rId2" cstate="print"/>
          <a:srcRect/>
          <a:stretch>
            <a:fillRect/>
          </a:stretch>
        </p:blipFill>
        <p:spPr bwMode="auto">
          <a:xfrm>
            <a:off x="0" y="0"/>
            <a:ext cx="304800" cy="304800"/>
          </a:xfrm>
          <a:prstGeom prst="rect">
            <a:avLst/>
          </a:prstGeom>
          <a:noFill/>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091" y="0"/>
            <a:ext cx="1429909" cy="1715891"/>
          </a:xfrm>
          <a:prstGeom prst="rect">
            <a:avLst/>
          </a:prstGeom>
        </p:spPr>
      </p:pic>
      <p:pic>
        <p:nvPicPr>
          <p:cNvPr id="1028" name="Picture 10" descr="http://www.learn-with-math-games.com/images/xcool_math_trick_2.jpg.pagespeed.ic.zfILp4nNg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4000" y="2101215"/>
            <a:ext cx="4361541" cy="324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0" y="1685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400" b="1" i="0" u="none" strike="noStrike" cap="none" normalizeH="0" baseline="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  </a:t>
            </a:r>
            <a:endParaRPr kumimoji="0" lang="en-IE"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8"/>
          <p:cNvSpPr>
            <a:spLocks noChangeArrowheads="1"/>
          </p:cNvSpPr>
          <p:nvPr/>
        </p:nvSpPr>
        <p:spPr bwMode="auto">
          <a:xfrm>
            <a:off x="0" y="3381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400" b="1" i="0" u="none" strike="noStrike" cap="none" normalizeH="0" baseline="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  </a:t>
            </a:r>
            <a:endParaRPr kumimoji="0" lang="en-IE"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0" y="5067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400" b="1" i="0" u="none" strike="noStrike" cap="none" normalizeH="0" baseline="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                      </a:t>
            </a:r>
            <a:endParaRPr kumimoji="0" lang="en-IE"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10"/>
          <p:cNvSpPr>
            <a:spLocks noChangeArrowheads="1"/>
          </p:cNvSpPr>
          <p:nvPr/>
        </p:nvSpPr>
        <p:spPr bwMode="auto">
          <a:xfrm>
            <a:off x="0" y="6800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400" b="1" i="0" u="none" strike="noStrike" cap="none" normalizeH="0" baseline="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  </a:t>
            </a:r>
            <a:endParaRPr kumimoji="0" lang="en-IE"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11"/>
          <p:cNvSpPr>
            <a:spLocks noChangeArrowheads="1"/>
          </p:cNvSpPr>
          <p:nvPr/>
        </p:nvSpPr>
        <p:spPr bwMode="auto">
          <a:xfrm>
            <a:off x="0" y="853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Tree>
    <p:extLst>
      <p:ext uri="{BB962C8B-B14F-4D97-AF65-F5344CB8AC3E}">
        <p14:creationId xmlns:p14="http://schemas.microsoft.com/office/powerpoint/2010/main" val="1322181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defRPr/>
            </a:pPr>
            <a:r>
              <a:rPr lang="en-IE" b="1" baseline="0" dirty="0" smtClean="0">
                <a:latin typeface="Verdana" panose="020B0604030504040204" pitchFamily="34" charset="0"/>
                <a:ea typeface="Verdana" panose="020B0604030504040204" pitchFamily="34" charset="0"/>
                <a:cs typeface="Verdana" panose="020B0604030504040204" pitchFamily="34" charset="0"/>
              </a:rPr>
              <a:t> Example</a:t>
            </a:r>
            <a:endParaRPr lang="en-IE" b="1" dirty="0">
              <a:latin typeface="Verdana" panose="020B0604030504040204" pitchFamily="34" charset="0"/>
              <a:ea typeface="Verdana" panose="020B0604030504040204" pitchFamily="34" charset="0"/>
              <a:cs typeface="Verdana" panose="020B0604030504040204" pitchFamily="34" charset="0"/>
            </a:endParaRPr>
          </a:p>
        </p:txBody>
      </p:sp>
      <p:pic>
        <p:nvPicPr>
          <p:cNvPr id="77832" name="Picture 8" descr="Picture"/>
          <p:cNvPicPr>
            <a:picLocks noChangeAspect="1" noChangeArrowheads="1"/>
          </p:cNvPicPr>
          <p:nvPr/>
        </p:nvPicPr>
        <p:blipFill>
          <a:blip r:embed="rId2" cstate="print"/>
          <a:srcRect/>
          <a:stretch>
            <a:fillRect/>
          </a:stretch>
        </p:blipFill>
        <p:spPr bwMode="auto">
          <a:xfrm>
            <a:off x="0" y="0"/>
            <a:ext cx="304800" cy="304800"/>
          </a:xfrm>
          <a:prstGeom prst="rect">
            <a:avLst/>
          </a:prstGeom>
          <a:noFill/>
        </p:spPr>
      </p:pic>
      <p:pic>
        <p:nvPicPr>
          <p:cNvPr id="77831" name="Picture 7" descr="https://encrypted-tbn3.gstatic.com/images?q=tbn:ANd9GcTTUouV-dWIHKo18Nj5Y_BwnrHsAT8bAF4gUwkSmkHprJXVOr6x-jk2Yw"/>
          <p:cNvPicPr>
            <a:picLocks noChangeAspect="1" noChangeArrowheads="1"/>
          </p:cNvPicPr>
          <p:nvPr/>
        </p:nvPicPr>
        <p:blipFill>
          <a:blip r:embed="rId3" cstate="print"/>
          <a:srcRect/>
          <a:stretch>
            <a:fillRect/>
          </a:stretch>
        </p:blipFill>
        <p:spPr bwMode="auto">
          <a:xfrm>
            <a:off x="0" y="0"/>
            <a:ext cx="295275" cy="304800"/>
          </a:xfrm>
          <a:prstGeom prst="rect">
            <a:avLst/>
          </a:prstGeom>
          <a:noFill/>
        </p:spPr>
      </p:pic>
      <p:pic>
        <p:nvPicPr>
          <p:cNvPr id="77830" name="Picture 6" descr="Picture"/>
          <p:cNvPicPr>
            <a:picLocks noChangeAspect="1" noChangeArrowheads="1"/>
          </p:cNvPicPr>
          <p:nvPr/>
        </p:nvPicPr>
        <p:blipFill>
          <a:blip r:embed="rId2" cstate="print"/>
          <a:srcRect/>
          <a:stretch>
            <a:fillRect/>
          </a:stretch>
        </p:blipFill>
        <p:spPr bwMode="auto">
          <a:xfrm>
            <a:off x="0" y="0"/>
            <a:ext cx="304800" cy="304800"/>
          </a:xfrm>
          <a:prstGeom prst="rect">
            <a:avLst/>
          </a:prstGeom>
          <a:noFill/>
        </p:spPr>
      </p:pic>
      <p:pic>
        <p:nvPicPr>
          <p:cNvPr id="77829" name="Picture 5" descr="Picture"/>
          <p:cNvPicPr>
            <a:picLocks noChangeAspect="1" noChangeArrowheads="1"/>
          </p:cNvPicPr>
          <p:nvPr/>
        </p:nvPicPr>
        <p:blipFill>
          <a:blip r:embed="rId2" cstate="print"/>
          <a:srcRect/>
          <a:stretch>
            <a:fillRect/>
          </a:stretch>
        </p:blipFill>
        <p:spPr bwMode="auto">
          <a:xfrm>
            <a:off x="0" y="0"/>
            <a:ext cx="304800" cy="304800"/>
          </a:xfrm>
          <a:prstGeom prst="rect">
            <a:avLst/>
          </a:prstGeom>
          <a:noFill/>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091" y="0"/>
            <a:ext cx="1429909" cy="1715891"/>
          </a:xfrm>
          <a:prstGeom prst="rect">
            <a:avLst/>
          </a:prstGeom>
        </p:spPr>
      </p:pic>
      <p:pic>
        <p:nvPicPr>
          <p:cNvPr id="1027" name="Picture 14" descr="http://www.learn-with-math-games.com/images/xcool_math_trick_3.jpg.pagespeed.ic.YTky4EcLS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4000" y="2143125"/>
            <a:ext cx="4345117" cy="324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0" y="1685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400" b="1" i="0" u="none" strike="noStrike" cap="none" normalizeH="0" baseline="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  </a:t>
            </a:r>
            <a:endParaRPr kumimoji="0" lang="en-IE"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8"/>
          <p:cNvSpPr>
            <a:spLocks noChangeArrowheads="1"/>
          </p:cNvSpPr>
          <p:nvPr/>
        </p:nvSpPr>
        <p:spPr bwMode="auto">
          <a:xfrm>
            <a:off x="0" y="3381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400" b="1" i="0" u="none" strike="noStrike" cap="none" normalizeH="0" baseline="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  </a:t>
            </a:r>
            <a:endParaRPr kumimoji="0" lang="en-IE"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0" y="5067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400" b="1" i="0" u="none" strike="noStrike" cap="none" normalizeH="0" baseline="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                      </a:t>
            </a:r>
            <a:endParaRPr kumimoji="0" lang="en-IE"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10"/>
          <p:cNvSpPr>
            <a:spLocks noChangeArrowheads="1"/>
          </p:cNvSpPr>
          <p:nvPr/>
        </p:nvSpPr>
        <p:spPr bwMode="auto">
          <a:xfrm>
            <a:off x="0" y="6800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400" b="1" i="0" u="none" strike="noStrike" cap="none" normalizeH="0" baseline="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  </a:t>
            </a:r>
            <a:endParaRPr kumimoji="0" lang="en-IE"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11"/>
          <p:cNvSpPr>
            <a:spLocks noChangeArrowheads="1"/>
          </p:cNvSpPr>
          <p:nvPr/>
        </p:nvSpPr>
        <p:spPr bwMode="auto">
          <a:xfrm>
            <a:off x="0" y="853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Tree>
    <p:extLst>
      <p:ext uri="{BB962C8B-B14F-4D97-AF65-F5344CB8AC3E}">
        <p14:creationId xmlns:p14="http://schemas.microsoft.com/office/powerpoint/2010/main" val="4239005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defRPr/>
            </a:pPr>
            <a:r>
              <a:rPr lang="en-IE" b="1" baseline="0" dirty="0" smtClean="0">
                <a:latin typeface="Verdana" panose="020B0604030504040204" pitchFamily="34" charset="0"/>
                <a:ea typeface="Verdana" panose="020B0604030504040204" pitchFamily="34" charset="0"/>
                <a:cs typeface="Verdana" panose="020B0604030504040204" pitchFamily="34" charset="0"/>
              </a:rPr>
              <a:t> Example</a:t>
            </a:r>
            <a:endParaRPr lang="en-IE" b="1" dirty="0">
              <a:latin typeface="Verdana" panose="020B0604030504040204" pitchFamily="34" charset="0"/>
              <a:ea typeface="Verdana" panose="020B0604030504040204" pitchFamily="34" charset="0"/>
              <a:cs typeface="Verdana" panose="020B0604030504040204" pitchFamily="34" charset="0"/>
            </a:endParaRPr>
          </a:p>
        </p:txBody>
      </p:sp>
      <p:pic>
        <p:nvPicPr>
          <p:cNvPr id="77832" name="Picture 8" descr="Picture"/>
          <p:cNvPicPr>
            <a:picLocks noChangeAspect="1" noChangeArrowheads="1"/>
          </p:cNvPicPr>
          <p:nvPr/>
        </p:nvPicPr>
        <p:blipFill>
          <a:blip r:embed="rId2" cstate="print"/>
          <a:srcRect/>
          <a:stretch>
            <a:fillRect/>
          </a:stretch>
        </p:blipFill>
        <p:spPr bwMode="auto">
          <a:xfrm>
            <a:off x="0" y="0"/>
            <a:ext cx="304800" cy="304800"/>
          </a:xfrm>
          <a:prstGeom prst="rect">
            <a:avLst/>
          </a:prstGeom>
          <a:noFill/>
        </p:spPr>
      </p:pic>
      <p:pic>
        <p:nvPicPr>
          <p:cNvPr id="77831" name="Picture 7" descr="https://encrypted-tbn3.gstatic.com/images?q=tbn:ANd9GcTTUouV-dWIHKo18Nj5Y_BwnrHsAT8bAF4gUwkSmkHprJXVOr6x-jk2Yw"/>
          <p:cNvPicPr>
            <a:picLocks noChangeAspect="1" noChangeArrowheads="1"/>
          </p:cNvPicPr>
          <p:nvPr/>
        </p:nvPicPr>
        <p:blipFill>
          <a:blip r:embed="rId3" cstate="print"/>
          <a:srcRect/>
          <a:stretch>
            <a:fillRect/>
          </a:stretch>
        </p:blipFill>
        <p:spPr bwMode="auto">
          <a:xfrm>
            <a:off x="0" y="0"/>
            <a:ext cx="295275" cy="304800"/>
          </a:xfrm>
          <a:prstGeom prst="rect">
            <a:avLst/>
          </a:prstGeom>
          <a:noFill/>
        </p:spPr>
      </p:pic>
      <p:pic>
        <p:nvPicPr>
          <p:cNvPr id="77830" name="Picture 6" descr="Picture"/>
          <p:cNvPicPr>
            <a:picLocks noChangeAspect="1" noChangeArrowheads="1"/>
          </p:cNvPicPr>
          <p:nvPr/>
        </p:nvPicPr>
        <p:blipFill>
          <a:blip r:embed="rId2" cstate="print"/>
          <a:srcRect/>
          <a:stretch>
            <a:fillRect/>
          </a:stretch>
        </p:blipFill>
        <p:spPr bwMode="auto">
          <a:xfrm>
            <a:off x="0" y="0"/>
            <a:ext cx="304800" cy="304800"/>
          </a:xfrm>
          <a:prstGeom prst="rect">
            <a:avLst/>
          </a:prstGeom>
          <a:noFill/>
        </p:spPr>
      </p:pic>
      <p:pic>
        <p:nvPicPr>
          <p:cNvPr id="77829" name="Picture 5" descr="Picture"/>
          <p:cNvPicPr>
            <a:picLocks noChangeAspect="1" noChangeArrowheads="1"/>
          </p:cNvPicPr>
          <p:nvPr/>
        </p:nvPicPr>
        <p:blipFill>
          <a:blip r:embed="rId2" cstate="print"/>
          <a:srcRect/>
          <a:stretch>
            <a:fillRect/>
          </a:stretch>
        </p:blipFill>
        <p:spPr bwMode="auto">
          <a:xfrm>
            <a:off x="0" y="0"/>
            <a:ext cx="304800" cy="304800"/>
          </a:xfrm>
          <a:prstGeom prst="rect">
            <a:avLst/>
          </a:prstGeom>
          <a:noFill/>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091" y="0"/>
            <a:ext cx="1429909" cy="1715891"/>
          </a:xfrm>
          <a:prstGeom prst="rect">
            <a:avLst/>
          </a:prstGeom>
        </p:spPr>
      </p:pic>
      <p:pic>
        <p:nvPicPr>
          <p:cNvPr id="1026" name="Picture 12" descr="http://www.learn-with-math-games.com/images/xcool_math_trick_4.jpg.pagespeed.ic.YlxBEDGG9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4000" y="1994305"/>
            <a:ext cx="4352238" cy="324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0" y="1685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400" b="1" i="0" u="none" strike="noStrike" cap="none" normalizeH="0" baseline="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  </a:t>
            </a:r>
            <a:endParaRPr kumimoji="0" lang="en-IE"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8"/>
          <p:cNvSpPr>
            <a:spLocks noChangeArrowheads="1"/>
          </p:cNvSpPr>
          <p:nvPr/>
        </p:nvSpPr>
        <p:spPr bwMode="auto">
          <a:xfrm>
            <a:off x="0" y="3381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400" b="1" i="0" u="none" strike="noStrike" cap="none" normalizeH="0" baseline="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  </a:t>
            </a:r>
            <a:endParaRPr kumimoji="0" lang="en-IE"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0" y="5067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400" b="1" i="0" u="none" strike="noStrike" cap="none" normalizeH="0" baseline="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                      </a:t>
            </a:r>
            <a:endParaRPr kumimoji="0" lang="en-IE"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10"/>
          <p:cNvSpPr>
            <a:spLocks noChangeArrowheads="1"/>
          </p:cNvSpPr>
          <p:nvPr/>
        </p:nvSpPr>
        <p:spPr bwMode="auto">
          <a:xfrm>
            <a:off x="0" y="6800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400" b="1" i="0" u="none" strike="noStrike" cap="none" normalizeH="0" baseline="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  </a:t>
            </a:r>
            <a:endParaRPr kumimoji="0" lang="en-IE"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11"/>
          <p:cNvSpPr>
            <a:spLocks noChangeArrowheads="1"/>
          </p:cNvSpPr>
          <p:nvPr/>
        </p:nvSpPr>
        <p:spPr bwMode="auto">
          <a:xfrm>
            <a:off x="0" y="853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Tree>
    <p:extLst>
      <p:ext uri="{BB962C8B-B14F-4D97-AF65-F5344CB8AC3E}">
        <p14:creationId xmlns:p14="http://schemas.microsoft.com/office/powerpoint/2010/main" val="706348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defRPr/>
            </a:pPr>
            <a:r>
              <a:rPr lang="en-IE" b="1" baseline="0" dirty="0" smtClean="0">
                <a:latin typeface="Verdana" panose="020B0604030504040204" pitchFamily="34" charset="0"/>
                <a:ea typeface="Verdana" panose="020B0604030504040204" pitchFamily="34" charset="0"/>
                <a:cs typeface="Verdana" panose="020B0604030504040204" pitchFamily="34" charset="0"/>
              </a:rPr>
              <a:t> Example</a:t>
            </a:r>
            <a:endParaRPr lang="en-IE" b="1" dirty="0">
              <a:latin typeface="Verdana" panose="020B0604030504040204" pitchFamily="34" charset="0"/>
              <a:ea typeface="Verdana" panose="020B0604030504040204" pitchFamily="34" charset="0"/>
              <a:cs typeface="Verdana" panose="020B0604030504040204" pitchFamily="34" charset="0"/>
            </a:endParaRPr>
          </a:p>
        </p:txBody>
      </p:sp>
      <p:pic>
        <p:nvPicPr>
          <p:cNvPr id="77832" name="Picture 8" descr="Picture"/>
          <p:cNvPicPr>
            <a:picLocks noChangeAspect="1" noChangeArrowheads="1"/>
          </p:cNvPicPr>
          <p:nvPr/>
        </p:nvPicPr>
        <p:blipFill>
          <a:blip r:embed="rId2" cstate="print"/>
          <a:srcRect/>
          <a:stretch>
            <a:fillRect/>
          </a:stretch>
        </p:blipFill>
        <p:spPr bwMode="auto">
          <a:xfrm>
            <a:off x="0" y="0"/>
            <a:ext cx="304800" cy="304800"/>
          </a:xfrm>
          <a:prstGeom prst="rect">
            <a:avLst/>
          </a:prstGeom>
          <a:noFill/>
        </p:spPr>
      </p:pic>
      <p:pic>
        <p:nvPicPr>
          <p:cNvPr id="77831" name="Picture 7" descr="https://encrypted-tbn3.gstatic.com/images?q=tbn:ANd9GcTTUouV-dWIHKo18Nj5Y_BwnrHsAT8bAF4gUwkSmkHprJXVOr6x-jk2Yw"/>
          <p:cNvPicPr>
            <a:picLocks noChangeAspect="1" noChangeArrowheads="1"/>
          </p:cNvPicPr>
          <p:nvPr/>
        </p:nvPicPr>
        <p:blipFill>
          <a:blip r:embed="rId3" cstate="print"/>
          <a:srcRect/>
          <a:stretch>
            <a:fillRect/>
          </a:stretch>
        </p:blipFill>
        <p:spPr bwMode="auto">
          <a:xfrm>
            <a:off x="0" y="0"/>
            <a:ext cx="295275" cy="304800"/>
          </a:xfrm>
          <a:prstGeom prst="rect">
            <a:avLst/>
          </a:prstGeom>
          <a:noFill/>
        </p:spPr>
      </p:pic>
      <p:pic>
        <p:nvPicPr>
          <p:cNvPr id="77830" name="Picture 6" descr="Picture"/>
          <p:cNvPicPr>
            <a:picLocks noChangeAspect="1" noChangeArrowheads="1"/>
          </p:cNvPicPr>
          <p:nvPr/>
        </p:nvPicPr>
        <p:blipFill>
          <a:blip r:embed="rId2" cstate="print"/>
          <a:srcRect/>
          <a:stretch>
            <a:fillRect/>
          </a:stretch>
        </p:blipFill>
        <p:spPr bwMode="auto">
          <a:xfrm>
            <a:off x="0" y="0"/>
            <a:ext cx="304800" cy="304800"/>
          </a:xfrm>
          <a:prstGeom prst="rect">
            <a:avLst/>
          </a:prstGeom>
          <a:noFill/>
        </p:spPr>
      </p:pic>
      <p:pic>
        <p:nvPicPr>
          <p:cNvPr id="77829" name="Picture 5" descr="Picture"/>
          <p:cNvPicPr>
            <a:picLocks noChangeAspect="1" noChangeArrowheads="1"/>
          </p:cNvPicPr>
          <p:nvPr/>
        </p:nvPicPr>
        <p:blipFill>
          <a:blip r:embed="rId2" cstate="print"/>
          <a:srcRect/>
          <a:stretch>
            <a:fillRect/>
          </a:stretch>
        </p:blipFill>
        <p:spPr bwMode="auto">
          <a:xfrm>
            <a:off x="0" y="0"/>
            <a:ext cx="304800" cy="304800"/>
          </a:xfrm>
          <a:prstGeom prst="rect">
            <a:avLst/>
          </a:prstGeom>
          <a:noFill/>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091" y="0"/>
            <a:ext cx="1429909" cy="1715891"/>
          </a:xfrm>
          <a:prstGeom prst="rect">
            <a:avLst/>
          </a:prstGeom>
        </p:spPr>
      </p:pic>
      <p:pic>
        <p:nvPicPr>
          <p:cNvPr id="1025" name="Picture 13" descr="http://www.learn-with-math-games.com/images/xcool_math_trick_5.jpg.pagespeed.ic.DTVGVE1Gj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4000" y="1989975"/>
            <a:ext cx="4352239" cy="324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0" y="1685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400" b="1" i="0" u="none" strike="noStrike" cap="none" normalizeH="0" baseline="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  </a:t>
            </a:r>
            <a:endParaRPr kumimoji="0" lang="en-IE"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8"/>
          <p:cNvSpPr>
            <a:spLocks noChangeArrowheads="1"/>
          </p:cNvSpPr>
          <p:nvPr/>
        </p:nvSpPr>
        <p:spPr bwMode="auto">
          <a:xfrm>
            <a:off x="0" y="3381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400" b="1" i="0" u="none" strike="noStrike" cap="none" normalizeH="0" baseline="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  </a:t>
            </a:r>
            <a:endParaRPr kumimoji="0" lang="en-IE"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0" y="5067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400" b="1" i="0" u="none" strike="noStrike" cap="none" normalizeH="0" baseline="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                      </a:t>
            </a:r>
            <a:endParaRPr kumimoji="0" lang="en-IE"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10"/>
          <p:cNvSpPr>
            <a:spLocks noChangeArrowheads="1"/>
          </p:cNvSpPr>
          <p:nvPr/>
        </p:nvSpPr>
        <p:spPr bwMode="auto">
          <a:xfrm>
            <a:off x="0" y="6800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400" b="1" i="0" u="none" strike="noStrike" cap="none" normalizeH="0" baseline="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  </a:t>
            </a:r>
            <a:endParaRPr kumimoji="0" lang="en-IE"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11"/>
          <p:cNvSpPr>
            <a:spLocks noChangeArrowheads="1"/>
          </p:cNvSpPr>
          <p:nvPr/>
        </p:nvSpPr>
        <p:spPr bwMode="auto">
          <a:xfrm>
            <a:off x="0" y="853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9" name="TextBox 8"/>
          <p:cNvSpPr txBox="1"/>
          <p:nvPr/>
        </p:nvSpPr>
        <p:spPr>
          <a:xfrm>
            <a:off x="2363264" y="5465445"/>
            <a:ext cx="2973709" cy="461665"/>
          </a:xfrm>
          <a:prstGeom prst="rect">
            <a:avLst/>
          </a:prstGeom>
          <a:noFill/>
        </p:spPr>
        <p:txBody>
          <a:bodyPr wrap="square" rtlCol="0">
            <a:spAutoFit/>
          </a:bodyPr>
          <a:lstStyle/>
          <a:p>
            <a:r>
              <a:rPr lang="en-IE" sz="2400" dirty="0" smtClean="0"/>
              <a:t>4+6+11+13=34</a:t>
            </a:r>
            <a:endParaRPr lang="en-IE" sz="2400" dirty="0"/>
          </a:p>
        </p:txBody>
      </p:sp>
    </p:spTree>
    <p:extLst>
      <p:ext uri="{BB962C8B-B14F-4D97-AF65-F5344CB8AC3E}">
        <p14:creationId xmlns:p14="http://schemas.microsoft.com/office/powerpoint/2010/main" val="1740638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defRPr/>
            </a:pPr>
            <a:r>
              <a:rPr lang="en-IE" b="1" baseline="0" dirty="0" smtClean="0">
                <a:latin typeface="Verdana" panose="020B0604030504040204" pitchFamily="34" charset="0"/>
                <a:ea typeface="Verdana" panose="020B0604030504040204" pitchFamily="34" charset="0"/>
                <a:cs typeface="Verdana" panose="020B0604030504040204" pitchFamily="34" charset="0"/>
              </a:rPr>
              <a:t> Reading your mind: Solution</a:t>
            </a:r>
            <a:endParaRPr lang="en-IE" b="1" dirty="0">
              <a:latin typeface="Verdana" panose="020B0604030504040204" pitchFamily="34" charset="0"/>
              <a:ea typeface="Verdana" panose="020B0604030504040204" pitchFamily="34" charset="0"/>
              <a:cs typeface="Verdana" panose="020B0604030504040204" pitchFamily="34" charset="0"/>
            </a:endParaRPr>
          </a:p>
        </p:txBody>
      </p:sp>
      <p:pic>
        <p:nvPicPr>
          <p:cNvPr id="77832" name="Picture 8" descr="Picture"/>
          <p:cNvPicPr>
            <a:picLocks noChangeAspect="1" noChangeArrowheads="1"/>
          </p:cNvPicPr>
          <p:nvPr/>
        </p:nvPicPr>
        <p:blipFill>
          <a:blip r:embed="rId2" cstate="print"/>
          <a:srcRect/>
          <a:stretch>
            <a:fillRect/>
          </a:stretch>
        </p:blipFill>
        <p:spPr bwMode="auto">
          <a:xfrm>
            <a:off x="0" y="0"/>
            <a:ext cx="304800" cy="304800"/>
          </a:xfrm>
          <a:prstGeom prst="rect">
            <a:avLst/>
          </a:prstGeom>
          <a:noFill/>
        </p:spPr>
      </p:pic>
      <p:pic>
        <p:nvPicPr>
          <p:cNvPr id="77831" name="Picture 7" descr="https://encrypted-tbn3.gstatic.com/images?q=tbn:ANd9GcTTUouV-dWIHKo18Nj5Y_BwnrHsAT8bAF4gUwkSmkHprJXVOr6x-jk2Yw"/>
          <p:cNvPicPr>
            <a:picLocks noChangeAspect="1" noChangeArrowheads="1"/>
          </p:cNvPicPr>
          <p:nvPr/>
        </p:nvPicPr>
        <p:blipFill>
          <a:blip r:embed="rId3" cstate="print"/>
          <a:srcRect/>
          <a:stretch>
            <a:fillRect/>
          </a:stretch>
        </p:blipFill>
        <p:spPr bwMode="auto">
          <a:xfrm>
            <a:off x="0" y="0"/>
            <a:ext cx="295275" cy="304800"/>
          </a:xfrm>
          <a:prstGeom prst="rect">
            <a:avLst/>
          </a:prstGeom>
          <a:noFill/>
        </p:spPr>
      </p:pic>
      <p:pic>
        <p:nvPicPr>
          <p:cNvPr id="77830" name="Picture 6" descr="Picture"/>
          <p:cNvPicPr>
            <a:picLocks noChangeAspect="1" noChangeArrowheads="1"/>
          </p:cNvPicPr>
          <p:nvPr/>
        </p:nvPicPr>
        <p:blipFill>
          <a:blip r:embed="rId2" cstate="print"/>
          <a:srcRect/>
          <a:stretch>
            <a:fillRect/>
          </a:stretch>
        </p:blipFill>
        <p:spPr bwMode="auto">
          <a:xfrm>
            <a:off x="0" y="0"/>
            <a:ext cx="304800" cy="304800"/>
          </a:xfrm>
          <a:prstGeom prst="rect">
            <a:avLst/>
          </a:prstGeom>
          <a:noFill/>
        </p:spPr>
      </p:pic>
      <p:pic>
        <p:nvPicPr>
          <p:cNvPr id="77829" name="Picture 5" descr="Picture"/>
          <p:cNvPicPr>
            <a:picLocks noChangeAspect="1" noChangeArrowheads="1"/>
          </p:cNvPicPr>
          <p:nvPr/>
        </p:nvPicPr>
        <p:blipFill>
          <a:blip r:embed="rId2" cstate="print"/>
          <a:srcRect/>
          <a:stretch>
            <a:fillRect/>
          </a:stretch>
        </p:blipFill>
        <p:spPr bwMode="auto">
          <a:xfrm>
            <a:off x="0" y="0"/>
            <a:ext cx="304800" cy="304800"/>
          </a:xfrm>
          <a:prstGeom prst="rect">
            <a:avLst/>
          </a:prstGeom>
          <a:noFill/>
        </p:spPr>
      </p:pic>
      <p:pic>
        <p:nvPicPr>
          <p:cNvPr id="77828" name="Picture 4" descr="https://encrypted-tbn3.gstatic.com/images?q=tbn:ANd9GcTTUouV-dWIHKo18Nj5Y_BwnrHsAT8bAF4gUwkSmkHprJXVOr6x-jk2Yw"/>
          <p:cNvPicPr>
            <a:picLocks noChangeAspect="1" noChangeArrowheads="1"/>
          </p:cNvPicPr>
          <p:nvPr/>
        </p:nvPicPr>
        <p:blipFill>
          <a:blip r:embed="rId3" cstate="print"/>
          <a:srcRect/>
          <a:stretch>
            <a:fillRect/>
          </a:stretch>
        </p:blipFill>
        <p:spPr bwMode="auto">
          <a:xfrm>
            <a:off x="0" y="0"/>
            <a:ext cx="295275" cy="304800"/>
          </a:xfrm>
          <a:prstGeom prst="rect">
            <a:avLst/>
          </a:prstGeom>
          <a:noFill/>
        </p:spPr>
      </p:pic>
      <p:sp>
        <p:nvSpPr>
          <p:cNvPr id="12" name="TextBox 11"/>
          <p:cNvSpPr txBox="1"/>
          <p:nvPr/>
        </p:nvSpPr>
        <p:spPr>
          <a:xfrm>
            <a:off x="598714" y="1447800"/>
            <a:ext cx="6879771" cy="830997"/>
          </a:xfrm>
          <a:prstGeom prst="rect">
            <a:avLst/>
          </a:prstGeom>
          <a:noFill/>
        </p:spPr>
        <p:txBody>
          <a:bodyPr wrap="square" rtlCol="0">
            <a:spAutoFit/>
          </a:bodyPr>
          <a:lstStyle/>
          <a:p>
            <a:r>
              <a:rPr lang="en-IE" sz="2400" dirty="0" smtClean="0"/>
              <a:t>The sum of the 4 numbers is always </a:t>
            </a:r>
          </a:p>
          <a:p>
            <a:r>
              <a:rPr lang="en-IE" sz="2400" dirty="0" smtClean="0"/>
              <a:t>             1+2+3+4+4+8+12 = 34</a:t>
            </a:r>
            <a:endParaRPr lang="en-IE" sz="2400" dirty="0"/>
          </a:p>
        </p:txBody>
      </p:sp>
      <p:sp>
        <p:nvSpPr>
          <p:cNvPr id="13" name="TextBox 12"/>
          <p:cNvSpPr txBox="1"/>
          <p:nvPr/>
        </p:nvSpPr>
        <p:spPr>
          <a:xfrm>
            <a:off x="663483" y="5331823"/>
            <a:ext cx="6727372" cy="1077218"/>
          </a:xfrm>
          <a:prstGeom prst="rect">
            <a:avLst/>
          </a:prstGeom>
          <a:noFill/>
        </p:spPr>
        <p:txBody>
          <a:bodyPr wrap="square" rtlCol="0">
            <a:spAutoFit/>
          </a:bodyPr>
          <a:lstStyle/>
          <a:p>
            <a:pPr>
              <a:buFont typeface="Arial" pitchFamily="34" charset="0"/>
              <a:buChar char="•"/>
            </a:pPr>
            <a:r>
              <a:rPr lang="en-IE" sz="1600" dirty="0" smtClean="0"/>
              <a:t> We pick exactly one number from each row and column.</a:t>
            </a:r>
          </a:p>
          <a:p>
            <a:pPr>
              <a:buFont typeface="Arial" pitchFamily="34" charset="0"/>
              <a:buChar char="•"/>
            </a:pPr>
            <a:r>
              <a:rPr lang="en-IE" sz="1600" dirty="0" smtClean="0"/>
              <a:t> The second row is 4+ first row</a:t>
            </a:r>
          </a:p>
          <a:p>
            <a:pPr>
              <a:buFont typeface="Arial" pitchFamily="34" charset="0"/>
              <a:buChar char="•"/>
            </a:pPr>
            <a:r>
              <a:rPr lang="en-IE" sz="1600" dirty="0" smtClean="0"/>
              <a:t> The 3</a:t>
            </a:r>
            <a:r>
              <a:rPr lang="en-IE" sz="1600" baseline="30000" dirty="0" smtClean="0"/>
              <a:t>rd</a:t>
            </a:r>
            <a:r>
              <a:rPr lang="en-IE" sz="1600" dirty="0" smtClean="0"/>
              <a:t> row is 8+ the first row.</a:t>
            </a:r>
          </a:p>
          <a:p>
            <a:pPr>
              <a:buFont typeface="Arial" pitchFamily="34" charset="0"/>
              <a:buChar char="•"/>
            </a:pPr>
            <a:r>
              <a:rPr lang="en-IE" sz="1600" dirty="0" smtClean="0"/>
              <a:t> The 4</a:t>
            </a:r>
            <a:r>
              <a:rPr lang="en-IE" sz="1600" baseline="30000" dirty="0" smtClean="0"/>
              <a:t>th</a:t>
            </a:r>
            <a:r>
              <a:rPr lang="en-IE" sz="1600" dirty="0" smtClean="0"/>
              <a:t> row is 12+ the first row. </a:t>
            </a:r>
            <a:endParaRPr lang="en-IE" sz="1600"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091" y="0"/>
            <a:ext cx="1429909" cy="171589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328985854"/>
              </p:ext>
            </p:extLst>
          </p:nvPr>
        </p:nvGraphicFramePr>
        <p:xfrm>
          <a:off x="2301238" y="2278794"/>
          <a:ext cx="3444244" cy="3053028"/>
        </p:xfrm>
        <a:graphic>
          <a:graphicData uri="http://schemas.openxmlformats.org/drawingml/2006/table">
            <a:tbl>
              <a:tblPr firstRow="1" firstCol="1" bandRow="1"/>
              <a:tblGrid>
                <a:gridCol w="861061"/>
                <a:gridCol w="861061"/>
                <a:gridCol w="861061"/>
                <a:gridCol w="861061"/>
              </a:tblGrid>
              <a:tr h="763257">
                <a:tc>
                  <a:txBody>
                    <a:bodyPr/>
                    <a:lstStyle/>
                    <a:p>
                      <a:pPr>
                        <a:spcAft>
                          <a:spcPts val="0"/>
                        </a:spcAft>
                      </a:pPr>
                      <a:r>
                        <a:rPr lang="en-IE" sz="1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sz="1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1</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IE" sz="160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sz="160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IE" sz="160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sz="160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IE" sz="160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sz="160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63257">
                <a:tc>
                  <a:txBody>
                    <a:bodyPr/>
                    <a:lstStyle/>
                    <a:p>
                      <a:pPr>
                        <a:spcAft>
                          <a:spcPts val="0"/>
                        </a:spcAft>
                      </a:pPr>
                      <a:r>
                        <a:rPr lang="en-IE" sz="160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IE" sz="1600" b="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1+4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sz="160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IE" sz="16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2+4</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sz="1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6</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IE" sz="1600" b="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3+4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sz="160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IE" sz="16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4+4</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sz="1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8</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63257">
                <a:tc>
                  <a:txBody>
                    <a:bodyPr/>
                    <a:lstStyle/>
                    <a:p>
                      <a:pPr>
                        <a:spcAft>
                          <a:spcPts val="0"/>
                        </a:spcAft>
                      </a:pPr>
                      <a:r>
                        <a:rPr lang="en-IE" sz="160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IE" sz="1600" b="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1+8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sz="160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IE" sz="1600" b="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2+8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sz="160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IE" sz="1600" b="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3+8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sz="160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IE" sz="16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4+8</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sz="1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12</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63257">
                <a:tc>
                  <a:txBody>
                    <a:bodyPr/>
                    <a:lstStyle/>
                    <a:p>
                      <a:pPr>
                        <a:spcAft>
                          <a:spcPts val="0"/>
                        </a:spcAft>
                      </a:pPr>
                      <a:r>
                        <a:rPr lang="en-IE" sz="160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IE" sz="1600" b="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1+12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sz="160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13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IE" sz="16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2+12</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sz="1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14</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IE" sz="1600" b="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3+12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sz="160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15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IE" sz="16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4+12</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sz="1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16</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8" y="267590"/>
            <a:ext cx="6822017" cy="1057274"/>
          </a:xfrm>
        </p:spPr>
        <p:txBody>
          <a:bodyPr/>
          <a:lstStyle/>
          <a:p>
            <a:r>
              <a:rPr lang="en-IE" b="1" baseline="0" dirty="0">
                <a:latin typeface="+mn-lt"/>
              </a:rPr>
              <a:t> </a:t>
            </a:r>
            <a:r>
              <a:rPr lang="en-IE" b="1" baseline="0" dirty="0" smtClean="0">
                <a:latin typeface="+mn-lt"/>
              </a:rPr>
              <a:t>Now Try it for Yourself</a:t>
            </a:r>
            <a:endParaRPr lang="en-IE" b="1" dirty="0">
              <a:latin typeface="+mn-lt"/>
            </a:endParaRPr>
          </a:p>
        </p:txBody>
      </p:sp>
      <p:pic>
        <p:nvPicPr>
          <p:cNvPr id="8" name="Picture 2" descr="http://www.learn-with-math-games.com/images/cool_math_trick_6.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1133" y="2181609"/>
            <a:ext cx="4158307" cy="3222689"/>
          </a:xfrm>
          <a:prstGeom prst="rect">
            <a:avLst/>
          </a:prstGeom>
          <a:noFill/>
          <a:extLst>
            <a:ext uri="{909E8E84-426E-40DD-AFC4-6F175D3DCCD1}">
              <a14:hiddenFill xmlns:a14="http://schemas.microsoft.com/office/drawing/2010/main">
                <a:solidFill>
                  <a:srgbClr val="FFFFFF"/>
                </a:solidFill>
              </a14:hiddenFill>
            </a:ext>
          </a:extLst>
        </p:spPr>
      </p:pic>
      <p:sp>
        <p:nvSpPr>
          <p:cNvPr id="3" name="Smiley Face 2"/>
          <p:cNvSpPr/>
          <p:nvPr/>
        </p:nvSpPr>
        <p:spPr>
          <a:xfrm>
            <a:off x="6375109" y="561993"/>
            <a:ext cx="731520" cy="56692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18456" y="1698172"/>
            <a:ext cx="6893362" cy="369332"/>
          </a:xfrm>
          <a:prstGeom prst="rect">
            <a:avLst/>
          </a:prstGeom>
          <a:noFill/>
        </p:spPr>
        <p:txBody>
          <a:bodyPr wrap="none" rtlCol="0">
            <a:spAutoFit/>
          </a:bodyPr>
          <a:lstStyle/>
          <a:p>
            <a:r>
              <a:rPr lang="en-IE" dirty="0" smtClean="0"/>
              <a:t>Repeat the same, but this time leave circled 5 numbers.  </a:t>
            </a:r>
            <a:endParaRPr lang="en-IE" dirty="0"/>
          </a:p>
        </p:txBody>
      </p:sp>
      <p:sp>
        <p:nvSpPr>
          <p:cNvPr id="6" name="Rectangle 5"/>
          <p:cNvSpPr/>
          <p:nvPr/>
        </p:nvSpPr>
        <p:spPr>
          <a:xfrm>
            <a:off x="772885" y="5751063"/>
            <a:ext cx="6411685" cy="369332"/>
          </a:xfrm>
          <a:prstGeom prst="rect">
            <a:avLst/>
          </a:prstGeom>
        </p:spPr>
        <p:txBody>
          <a:bodyPr wrap="square">
            <a:spAutoFit/>
          </a:bodyPr>
          <a:lstStyle/>
          <a:p>
            <a:r>
              <a:rPr lang="en-IE" dirty="0" smtClean="0"/>
              <a:t>The sum of the 5 numbers is …………………</a:t>
            </a:r>
            <a:endParaRPr lang="en-IE"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091" y="0"/>
            <a:ext cx="1429909" cy="171589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8631" y="227716"/>
            <a:ext cx="6822017" cy="1057274"/>
          </a:xfrm>
        </p:spPr>
        <p:txBody>
          <a:bodyPr/>
          <a:lstStyle/>
          <a:p>
            <a:r>
              <a:rPr lang="en-IE" sz="4000" dirty="0" smtClean="0"/>
              <a:t>Language, Logical Thinking and   Mathematics</a:t>
            </a:r>
            <a:r>
              <a:rPr lang="en-IE" sz="4000" baseline="0" dirty="0" smtClean="0"/>
              <a:t> </a:t>
            </a:r>
            <a:endParaRPr lang="en-IE" b="1" dirty="0">
              <a:solidFill>
                <a:srgbClr val="CD1719"/>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1"/>
          <p:cNvSpPr txBox="1">
            <a:spLocks/>
          </p:cNvSpPr>
          <p:nvPr/>
        </p:nvSpPr>
        <p:spPr>
          <a:xfrm>
            <a:off x="795999" y="1445741"/>
            <a:ext cx="6346205" cy="4794421"/>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endParaRPr lang="en-GB" dirty="0"/>
          </a:p>
        </p:txBody>
      </p:sp>
      <p:sp>
        <p:nvSpPr>
          <p:cNvPr id="5" name="TextBox 4"/>
          <p:cNvSpPr txBox="1"/>
          <p:nvPr/>
        </p:nvSpPr>
        <p:spPr>
          <a:xfrm>
            <a:off x="847164" y="1573306"/>
            <a:ext cx="6615953" cy="1092607"/>
          </a:xfrm>
          <a:prstGeom prst="rect">
            <a:avLst/>
          </a:prstGeom>
          <a:noFill/>
        </p:spPr>
        <p:txBody>
          <a:bodyPr wrap="square" rtlCol="0">
            <a:spAutoFit/>
          </a:bodyPr>
          <a:lstStyle/>
          <a:p>
            <a:pPr>
              <a:lnSpc>
                <a:spcPts val="2600"/>
              </a:lnSpc>
            </a:pPr>
            <a:r>
              <a:rPr lang="en-IE" dirty="0" smtClean="0"/>
              <a:t>Christina bought two camogie sticks at the same price. She also bought a helmet for EU 25. If Christina spent EU 68 in total, how much did one camogie stick cost? </a:t>
            </a:r>
            <a:endParaRPr lang="en-IE" dirty="0">
              <a:latin typeface="+mj-lt"/>
            </a:endParaRPr>
          </a:p>
        </p:txBody>
      </p:sp>
      <p:sp>
        <p:nvSpPr>
          <p:cNvPr id="7" name="Rectangle 6"/>
          <p:cNvSpPr/>
          <p:nvPr/>
        </p:nvSpPr>
        <p:spPr>
          <a:xfrm>
            <a:off x="232155" y="1363280"/>
            <a:ext cx="7430771" cy="1492624"/>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13315" name="Rectangle 3"/>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13318" name="Rectangle 6"/>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13321" name="Rectangle 9"/>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926" y="212726"/>
            <a:ext cx="1429909" cy="1715891"/>
          </a:xfrm>
          <a:prstGeom prst="rect">
            <a:avLst/>
          </a:prstGeom>
        </p:spPr>
      </p:pic>
    </p:spTree>
    <p:extLst>
      <p:ext uri="{BB962C8B-B14F-4D97-AF65-F5344CB8AC3E}">
        <p14:creationId xmlns:p14="http://schemas.microsoft.com/office/powerpoint/2010/main" val="64756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8631" y="227716"/>
            <a:ext cx="6822017" cy="1057274"/>
          </a:xfrm>
        </p:spPr>
        <p:txBody>
          <a:bodyPr/>
          <a:lstStyle/>
          <a:p>
            <a:r>
              <a:rPr lang="en-IE" sz="4000" dirty="0" smtClean="0"/>
              <a:t>Language, Logical Thinking and   Mathematics</a:t>
            </a:r>
            <a:r>
              <a:rPr lang="en-IE" sz="4000" baseline="0" dirty="0" smtClean="0"/>
              <a:t> </a:t>
            </a:r>
            <a:endParaRPr lang="en-IE" b="1" dirty="0">
              <a:solidFill>
                <a:srgbClr val="CD1719"/>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7"/>
          <p:cNvSpPr>
            <a:spLocks noGrp="1"/>
          </p:cNvSpPr>
          <p:nvPr>
            <p:ph type="body" sz="quarter" idx="16"/>
          </p:nvPr>
        </p:nvSpPr>
        <p:spPr/>
        <p:txBody>
          <a:bodyPr>
            <a:noAutofit/>
          </a:bodyPr>
          <a:lstStyle/>
          <a:p>
            <a:r>
              <a:rPr lang="en-IE" sz="3200" dirty="0" smtClean="0"/>
              <a:t>Correct?</a:t>
            </a:r>
            <a:endParaRPr lang="en-IE" sz="3200" dirty="0"/>
          </a:p>
        </p:txBody>
      </p:sp>
      <p:sp>
        <p:nvSpPr>
          <p:cNvPr id="9" name="Content Placeholder 1"/>
          <p:cNvSpPr txBox="1">
            <a:spLocks/>
          </p:cNvSpPr>
          <p:nvPr/>
        </p:nvSpPr>
        <p:spPr>
          <a:xfrm>
            <a:off x="605995" y="1445741"/>
            <a:ext cx="6536209" cy="507862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endParaRPr lang="en-GB" dirty="0"/>
          </a:p>
        </p:txBody>
      </p:sp>
      <p:sp>
        <p:nvSpPr>
          <p:cNvPr id="5" name="TextBox 4"/>
          <p:cNvSpPr txBox="1"/>
          <p:nvPr/>
        </p:nvSpPr>
        <p:spPr>
          <a:xfrm>
            <a:off x="847164" y="1573306"/>
            <a:ext cx="6615953" cy="1092607"/>
          </a:xfrm>
          <a:prstGeom prst="rect">
            <a:avLst/>
          </a:prstGeom>
          <a:noFill/>
        </p:spPr>
        <p:txBody>
          <a:bodyPr wrap="square" rtlCol="0">
            <a:spAutoFit/>
          </a:bodyPr>
          <a:lstStyle/>
          <a:p>
            <a:pPr>
              <a:lnSpc>
                <a:spcPts val="2600"/>
              </a:lnSpc>
            </a:pPr>
            <a:r>
              <a:rPr lang="en-IE" dirty="0" smtClean="0"/>
              <a:t>Christina bought two camogie sticks at the same price. She also bought a helmet for EU 25. If Christina spent EU 68 in total, how much did one camogie stick cost? </a:t>
            </a:r>
            <a:endParaRPr lang="en-IE" dirty="0">
              <a:latin typeface="+mj-lt"/>
            </a:endParaRPr>
          </a:p>
        </p:txBody>
      </p:sp>
      <p:sp>
        <p:nvSpPr>
          <p:cNvPr id="7" name="Rectangle 6"/>
          <p:cNvSpPr/>
          <p:nvPr/>
        </p:nvSpPr>
        <p:spPr>
          <a:xfrm>
            <a:off x="232155" y="1363280"/>
            <a:ext cx="7430771" cy="1492624"/>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0" name="TextBox 9"/>
          <p:cNvSpPr txBox="1"/>
          <p:nvPr/>
        </p:nvSpPr>
        <p:spPr>
          <a:xfrm>
            <a:off x="1653987" y="3325092"/>
            <a:ext cx="3236667" cy="1200329"/>
          </a:xfrm>
          <a:prstGeom prst="rect">
            <a:avLst/>
          </a:prstGeom>
          <a:noFill/>
        </p:spPr>
        <p:txBody>
          <a:bodyPr wrap="square" rtlCol="0">
            <a:spAutoFit/>
          </a:bodyPr>
          <a:lstStyle/>
          <a:p>
            <a:r>
              <a:rPr lang="en-IE" i="1" dirty="0" smtClean="0"/>
              <a:t>1</a:t>
            </a:r>
            <a:r>
              <a:rPr lang="en-IE" i="1" baseline="30000" dirty="0" smtClean="0"/>
              <a:t>st</a:t>
            </a:r>
            <a:r>
              <a:rPr lang="en-IE" i="1" dirty="0" smtClean="0"/>
              <a:t> Attempt:</a:t>
            </a:r>
          </a:p>
          <a:p>
            <a:endParaRPr lang="en-IE" dirty="0"/>
          </a:p>
          <a:p>
            <a:endParaRPr lang="en-IE" dirty="0" smtClean="0"/>
          </a:p>
          <a:p>
            <a:r>
              <a:rPr lang="en-IE" dirty="0" smtClean="0"/>
              <a:t>68-25=43 / 2=21.5</a:t>
            </a:r>
            <a:endParaRPr lang="en-IE" dirty="0"/>
          </a:p>
        </p:txBody>
      </p:sp>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13315" name="Rectangle 3"/>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13318" name="Rectangle 6"/>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13321" name="Rectangle 9"/>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926" y="212726"/>
            <a:ext cx="1429909" cy="1715891"/>
          </a:xfrm>
          <a:prstGeom prst="rect">
            <a:avLst/>
          </a:prstGeom>
        </p:spPr>
      </p:pic>
    </p:spTree>
    <p:extLst>
      <p:ext uri="{BB962C8B-B14F-4D97-AF65-F5344CB8AC3E}">
        <p14:creationId xmlns:p14="http://schemas.microsoft.com/office/powerpoint/2010/main" val="94247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 calcmode="lin" valueType="num">
                                      <p:cBhvr additive="base">
                                        <p:cTn id="1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8631" y="227716"/>
            <a:ext cx="6822017" cy="1057274"/>
          </a:xfrm>
        </p:spPr>
        <p:txBody>
          <a:bodyPr/>
          <a:lstStyle/>
          <a:p>
            <a:r>
              <a:rPr lang="en-IE" sz="4000" dirty="0" smtClean="0"/>
              <a:t>Camogie problem – Take 2</a:t>
            </a:r>
            <a:endParaRPr lang="en-IE" b="1" dirty="0">
              <a:solidFill>
                <a:srgbClr val="CD1719"/>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7"/>
          <p:cNvSpPr>
            <a:spLocks noGrp="1"/>
          </p:cNvSpPr>
          <p:nvPr>
            <p:ph type="body" sz="quarter" idx="16"/>
          </p:nvPr>
        </p:nvSpPr>
        <p:spPr>
          <a:xfrm>
            <a:off x="740789" y="6276109"/>
            <a:ext cx="7031611" cy="507314"/>
          </a:xfrm>
        </p:spPr>
        <p:txBody>
          <a:bodyPr>
            <a:normAutofit/>
          </a:bodyPr>
          <a:lstStyle/>
          <a:p>
            <a:r>
              <a:rPr lang="en-IE" dirty="0" smtClean="0"/>
              <a:t>The task was neatly divided into steps, each with clearly stated goals.</a:t>
            </a:r>
            <a:endParaRPr lang="en-IE" dirty="0"/>
          </a:p>
        </p:txBody>
      </p:sp>
      <p:sp>
        <p:nvSpPr>
          <p:cNvPr id="9" name="Content Placeholder 1"/>
          <p:cNvSpPr txBox="1">
            <a:spLocks/>
          </p:cNvSpPr>
          <p:nvPr/>
        </p:nvSpPr>
        <p:spPr>
          <a:xfrm>
            <a:off x="605995" y="1445742"/>
            <a:ext cx="6390549" cy="4359314"/>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endParaRPr lang="en-GB" dirty="0"/>
          </a:p>
        </p:txBody>
      </p:sp>
      <p:sp>
        <p:nvSpPr>
          <p:cNvPr id="5" name="TextBox 4"/>
          <p:cNvSpPr txBox="1"/>
          <p:nvPr/>
        </p:nvSpPr>
        <p:spPr>
          <a:xfrm>
            <a:off x="847164" y="1573306"/>
            <a:ext cx="6615953" cy="1092607"/>
          </a:xfrm>
          <a:prstGeom prst="rect">
            <a:avLst/>
          </a:prstGeom>
          <a:noFill/>
        </p:spPr>
        <p:txBody>
          <a:bodyPr wrap="square" rtlCol="0">
            <a:spAutoFit/>
          </a:bodyPr>
          <a:lstStyle/>
          <a:p>
            <a:pPr>
              <a:lnSpc>
                <a:spcPts val="2600"/>
              </a:lnSpc>
            </a:pPr>
            <a:r>
              <a:rPr lang="en-IE" dirty="0" smtClean="0"/>
              <a:t>Christina bought two camogie sticks at the same price. She also bought a helmet for EU 25. If Christina spent EU 68 in total, how much did one camogie stick cost? </a:t>
            </a:r>
            <a:endParaRPr lang="en-IE" dirty="0">
              <a:latin typeface="+mj-lt"/>
            </a:endParaRPr>
          </a:p>
        </p:txBody>
      </p:sp>
      <p:sp>
        <p:nvSpPr>
          <p:cNvPr id="7" name="Rectangle 6"/>
          <p:cNvSpPr/>
          <p:nvPr/>
        </p:nvSpPr>
        <p:spPr>
          <a:xfrm>
            <a:off x="232155" y="1363280"/>
            <a:ext cx="7248493" cy="1492624"/>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0" name="TextBox 9"/>
          <p:cNvSpPr txBox="1"/>
          <p:nvPr/>
        </p:nvSpPr>
        <p:spPr>
          <a:xfrm>
            <a:off x="346365" y="3065930"/>
            <a:ext cx="7134284" cy="2616101"/>
          </a:xfrm>
          <a:prstGeom prst="rect">
            <a:avLst/>
          </a:prstGeom>
          <a:noFill/>
        </p:spPr>
        <p:txBody>
          <a:bodyPr wrap="square" rtlCol="0">
            <a:spAutoFit/>
          </a:bodyPr>
          <a:lstStyle/>
          <a:p>
            <a:r>
              <a:rPr lang="en-IE" sz="2000" i="1" dirty="0" smtClean="0"/>
              <a:t>2</a:t>
            </a:r>
            <a:r>
              <a:rPr lang="en-IE" sz="2000" i="1" baseline="30000" dirty="0" smtClean="0"/>
              <a:t>nd</a:t>
            </a:r>
            <a:r>
              <a:rPr lang="en-IE" sz="2000" i="1" dirty="0" smtClean="0"/>
              <a:t> Attempt:</a:t>
            </a:r>
          </a:p>
          <a:p>
            <a:endParaRPr lang="en-IE" dirty="0"/>
          </a:p>
          <a:p>
            <a:r>
              <a:rPr lang="en-IE" i="1" dirty="0" smtClean="0"/>
              <a:t>Step 1</a:t>
            </a:r>
            <a:r>
              <a:rPr lang="en-IE" dirty="0" smtClean="0"/>
              <a:t>: How much did Christina spend on camogie sticks?</a:t>
            </a:r>
            <a:endParaRPr lang="en-IE" dirty="0"/>
          </a:p>
          <a:p>
            <a:endParaRPr lang="en-IE" dirty="0" smtClean="0"/>
          </a:p>
          <a:p>
            <a:r>
              <a:rPr lang="en-IE" dirty="0" smtClean="0"/>
              <a:t>                              68-25 = 43.</a:t>
            </a:r>
          </a:p>
          <a:p>
            <a:endParaRPr lang="en-IE" dirty="0"/>
          </a:p>
          <a:p>
            <a:r>
              <a:rPr lang="en-IE" i="1" dirty="0" smtClean="0"/>
              <a:t>Step 2:</a:t>
            </a:r>
            <a:r>
              <a:rPr lang="en-IE" dirty="0" smtClean="0"/>
              <a:t> If 2 camogie sticks cost EU 43 </a:t>
            </a:r>
          </a:p>
          <a:p>
            <a:r>
              <a:rPr lang="en-IE" dirty="0"/>
              <a:t> </a:t>
            </a:r>
            <a:r>
              <a:rPr lang="en-IE" dirty="0" smtClean="0"/>
              <a:t>      Then 1 camogie stick costs EU 43 </a:t>
            </a:r>
            <a:r>
              <a:rPr lang="en-IE" dirty="0"/>
              <a:t>/ 2=21.5</a:t>
            </a:r>
          </a:p>
          <a:p>
            <a:endParaRPr lang="en-IE" dirty="0"/>
          </a:p>
        </p:txBody>
      </p:sp>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13315" name="Rectangle 3"/>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13318" name="Rectangle 6"/>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13321" name="Rectangle 9"/>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926" y="212726"/>
            <a:ext cx="1429909" cy="1715891"/>
          </a:xfrm>
          <a:prstGeom prst="rect">
            <a:avLst/>
          </a:prstGeom>
        </p:spPr>
      </p:pic>
    </p:spTree>
    <p:extLst>
      <p:ext uri="{BB962C8B-B14F-4D97-AF65-F5344CB8AC3E}">
        <p14:creationId xmlns:p14="http://schemas.microsoft.com/office/powerpoint/2010/main" val="382183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 calcmode="lin" valueType="num">
                                      <p:cBhvr additive="base">
                                        <p:cTn id="29"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 calcmode="lin" valueType="num">
                                      <p:cBhvr additive="base">
                                        <p:cTn id="35"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8631" y="227716"/>
            <a:ext cx="6822017" cy="1057274"/>
          </a:xfrm>
        </p:spPr>
        <p:txBody>
          <a:bodyPr/>
          <a:lstStyle/>
          <a:p>
            <a:r>
              <a:rPr lang="en-US" sz="4000" b="1" dirty="0" smtClean="0">
                <a:solidFill>
                  <a:srgbClr val="CD1719"/>
                </a:solidFill>
              </a:rPr>
              <a:t/>
            </a:r>
            <a:br>
              <a:rPr lang="en-US" sz="4000" b="1" dirty="0" smtClean="0">
                <a:solidFill>
                  <a:srgbClr val="CD1719"/>
                </a:solidFill>
              </a:rPr>
            </a:br>
            <a:r>
              <a:rPr lang="en-US" sz="4000" b="1" dirty="0" smtClean="0">
                <a:solidFill>
                  <a:srgbClr val="CD1719"/>
                </a:solidFill>
              </a:rPr>
              <a:t>Ballroom Problem</a:t>
            </a:r>
            <a:endParaRPr lang="en-IE" b="1" dirty="0">
              <a:solidFill>
                <a:srgbClr val="CD1719"/>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7"/>
          <p:cNvSpPr>
            <a:spLocks noGrp="1"/>
          </p:cNvSpPr>
          <p:nvPr>
            <p:ph type="body" sz="quarter" idx="16"/>
          </p:nvPr>
        </p:nvSpPr>
        <p:spPr/>
        <p:txBody>
          <a:bodyPr/>
          <a:lstStyle/>
          <a:p>
            <a:r>
              <a:rPr lang="en-IE" dirty="0" smtClean="0"/>
              <a:t>genius</a:t>
            </a:r>
            <a:endParaRPr lang="en-IE" dirty="0"/>
          </a:p>
        </p:txBody>
      </p:sp>
      <p:sp>
        <p:nvSpPr>
          <p:cNvPr id="9" name="Content Placeholder 1"/>
          <p:cNvSpPr txBox="1">
            <a:spLocks/>
          </p:cNvSpPr>
          <p:nvPr/>
        </p:nvSpPr>
        <p:spPr>
          <a:xfrm>
            <a:off x="605995" y="1445741"/>
            <a:ext cx="6536209" cy="507862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endParaRPr lang="en-GB" dirty="0"/>
          </a:p>
        </p:txBody>
      </p:sp>
      <p:sp>
        <p:nvSpPr>
          <p:cNvPr id="5" name="TextBox 4"/>
          <p:cNvSpPr txBox="1"/>
          <p:nvPr/>
        </p:nvSpPr>
        <p:spPr>
          <a:xfrm>
            <a:off x="726141" y="1573306"/>
            <a:ext cx="6723530" cy="2205989"/>
          </a:xfrm>
          <a:prstGeom prst="rect">
            <a:avLst/>
          </a:prstGeom>
          <a:noFill/>
        </p:spPr>
        <p:txBody>
          <a:bodyPr wrap="square" rtlCol="0">
            <a:spAutoFit/>
          </a:bodyPr>
          <a:lstStyle/>
          <a:p>
            <a:pPr lvl="0" defTabSz="685800">
              <a:lnSpc>
                <a:spcPts val="2600"/>
              </a:lnSpc>
              <a:spcBef>
                <a:spcPts val="600"/>
              </a:spcBef>
              <a:spcAft>
                <a:spcPts val="600"/>
              </a:spcAft>
            </a:pPr>
            <a:r>
              <a:rPr lang="en-IE" sz="1600" kern="0" dirty="0" smtClean="0">
                <a:solidFill>
                  <a:prstClr val="black"/>
                </a:solidFill>
              </a:rPr>
              <a:t>In a ballroom, a number of couples (consisting of one man and one woman) are dancing. We are told that 2/3 of the men in the room are dancing, and that 3/4 of the women in the room are dancing. What fraction of the people in the room are dancing?</a:t>
            </a:r>
          </a:p>
          <a:p>
            <a:pPr lvl="0" defTabSz="685800">
              <a:lnSpc>
                <a:spcPts val="2600"/>
              </a:lnSpc>
              <a:spcBef>
                <a:spcPts val="600"/>
              </a:spcBef>
              <a:spcAft>
                <a:spcPts val="600"/>
              </a:spcAft>
            </a:pPr>
            <a:endParaRPr lang="en-IE" sz="1600" kern="0" dirty="0" smtClean="0">
              <a:solidFill>
                <a:prstClr val="black"/>
              </a:solidFill>
            </a:endParaRP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3072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0" i="1" u="none" strike="noStrike" cap="none" normalizeH="0" baseline="0" smtClean="0">
                <a:ln>
                  <a:noFill/>
                </a:ln>
                <a:solidFill>
                  <a:srgbClr val="C00000"/>
                </a:solidFill>
                <a:effectLst/>
                <a:latin typeface="Cambria Math" pitchFamily="18" charset="0"/>
                <a:ea typeface="Calibri" pitchFamily="34" charset="0"/>
                <a:cs typeface="Times New Roman" pitchFamily="18" charset="0"/>
              </a:rPr>
              <a:t/>
            </a:r>
            <a:br>
              <a:rPr kumimoji="0" lang="en-IE" sz="1800" b="0" i="1" u="none" strike="noStrike" cap="none" normalizeH="0" baseline="0" smtClean="0">
                <a:ln>
                  <a:noFill/>
                </a:ln>
                <a:solidFill>
                  <a:srgbClr val="C00000"/>
                </a:solidFill>
                <a:effectLst/>
                <a:latin typeface="Cambria Math" pitchFamily="18" charset="0"/>
                <a:ea typeface="Calibri" pitchFamily="34" charset="0"/>
                <a:cs typeface="Times New Roman" pitchFamily="18" charset="0"/>
              </a:rPr>
            </a:br>
            <a:endParaRPr kumimoji="0" lang="en-IE"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IE"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0" y="1400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IE"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sz="18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IE" sz="1800" b="0" i="0" u="none" strike="noStrike" cap="none" normalizeH="0" baseline="0" smtClean="0">
              <a:ln>
                <a:noFill/>
              </a:ln>
              <a:solidFill>
                <a:schemeClr val="tx1"/>
              </a:solidFill>
              <a:effectLst/>
              <a:latin typeface="Arial" pitchFamily="34" charset="0"/>
              <a:cs typeface="Arial" pitchFamily="34" charset="0"/>
            </a:endParaRPr>
          </a:p>
        </p:txBody>
      </p:sp>
      <p:sp>
        <p:nvSpPr>
          <p:cNvPr id="30729" name="Rectangle 9"/>
          <p:cNvSpPr>
            <a:spLocks noChangeArrowheads="1"/>
          </p:cNvSpPr>
          <p:nvPr/>
        </p:nvSpPr>
        <p:spPr bwMode="auto">
          <a:xfrm>
            <a:off x="0" y="180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30733" name="Rectangle 13"/>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4" name="Rectangle 14"/>
          <p:cNvSpPr>
            <a:spLocks noChangeArrowheads="1"/>
          </p:cNvSpPr>
          <p:nvPr/>
        </p:nvSpPr>
        <p:spPr bwMode="auto">
          <a:xfrm>
            <a:off x="0" y="1400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IE" sz="1800" b="0" i="0" u="none" strike="noStrike" cap="none" normalizeH="0" baseline="0" smtClean="0">
              <a:ln>
                <a:noFill/>
              </a:ln>
              <a:solidFill>
                <a:schemeClr val="tx1"/>
              </a:solidFill>
              <a:effectLst/>
              <a:latin typeface="Arial" pitchFamily="34" charset="0"/>
              <a:cs typeface="Arial" pitchFamily="34" charset="0"/>
            </a:endParaRPr>
          </a:p>
        </p:txBody>
      </p:sp>
      <p:sp>
        <p:nvSpPr>
          <p:cNvPr id="30736"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30737" name="Rectangle 17"/>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30741"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30742" name="Rectangle 22"/>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5"/>
          <p:cNvSpPr/>
          <p:nvPr/>
        </p:nvSpPr>
        <p:spPr>
          <a:xfrm>
            <a:off x="403413" y="1411941"/>
            <a:ext cx="7247964" cy="1936377"/>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2926" y="212726"/>
            <a:ext cx="1429909" cy="1715891"/>
          </a:xfrm>
          <a:prstGeom prst="rect">
            <a:avLst/>
          </a:prstGeom>
        </p:spPr>
      </p:pic>
    </p:spTree>
    <p:extLst>
      <p:ext uri="{BB962C8B-B14F-4D97-AF65-F5344CB8AC3E}">
        <p14:creationId xmlns:p14="http://schemas.microsoft.com/office/powerpoint/2010/main" val="58305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3602" y="254833"/>
            <a:ext cx="6822017" cy="1057274"/>
          </a:xfrm>
        </p:spPr>
        <p:txBody>
          <a:bodyPr>
            <a:normAutofit fontScale="90000"/>
          </a:bodyPr>
          <a:lstStyle/>
          <a:p>
            <a:r>
              <a:rPr lang="en-IE" sz="4000" dirty="0" smtClean="0">
                <a:solidFill>
                  <a:schemeClr val="bg1"/>
                </a:solidFill>
              </a:rPr>
              <a:t/>
            </a:r>
            <a:br>
              <a:rPr lang="en-IE" sz="4000" dirty="0" smtClean="0">
                <a:solidFill>
                  <a:schemeClr val="bg1"/>
                </a:solidFill>
              </a:rPr>
            </a:br>
            <a:r>
              <a:rPr lang="en-IE" sz="4000" dirty="0" smtClean="0">
                <a:solidFill>
                  <a:schemeClr val="bg1"/>
                </a:solidFill>
              </a:rPr>
              <a:t/>
            </a:r>
            <a:br>
              <a:rPr lang="en-IE" sz="4000" dirty="0" smtClean="0">
                <a:solidFill>
                  <a:schemeClr val="bg1"/>
                </a:solidFill>
              </a:rPr>
            </a:br>
            <a:r>
              <a:rPr lang="en-IE" sz="4000" dirty="0" smtClean="0">
                <a:solidFill>
                  <a:schemeClr val="bg1"/>
                </a:solidFill>
              </a:rPr>
              <a:t/>
            </a:r>
            <a:br>
              <a:rPr lang="en-IE" sz="40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IE" sz="4400" dirty="0" smtClean="0">
                <a:solidFill>
                  <a:srgbClr val="CD1719"/>
                </a:solidFill>
              </a:rPr>
              <a:t/>
            </a:r>
            <a:br>
              <a:rPr lang="en-IE" sz="4400" dirty="0" smtClean="0">
                <a:solidFill>
                  <a:srgbClr val="CD1719"/>
                </a:solidFill>
              </a:rPr>
            </a:br>
            <a:r>
              <a:rPr lang="en-IE" sz="4400" dirty="0" smtClean="0">
                <a:solidFill>
                  <a:srgbClr val="CD1719"/>
                </a:solidFill>
              </a:rPr>
              <a:t/>
            </a:r>
            <a:br>
              <a:rPr lang="en-IE" sz="4400" dirty="0" smtClean="0">
                <a:solidFill>
                  <a:srgbClr val="CD1719"/>
                </a:solidFill>
              </a:rPr>
            </a:br>
            <a:r>
              <a:rPr lang="en-IE" sz="4400" dirty="0" smtClean="0">
                <a:solidFill>
                  <a:srgbClr val="CD1719"/>
                </a:solidFill>
              </a:rPr>
              <a:t/>
            </a:r>
            <a:br>
              <a:rPr lang="en-IE" sz="4400" dirty="0" smtClean="0">
                <a:solidFill>
                  <a:srgbClr val="CD1719"/>
                </a:solidFill>
              </a:rPr>
            </a:br>
            <a:r>
              <a:rPr lang="en-IE" sz="4400" dirty="0" smtClean="0"/>
              <a:t>                             </a:t>
            </a:r>
            <a:br>
              <a:rPr lang="en-IE" sz="4400" dirty="0" smtClean="0"/>
            </a:br>
            <a:r>
              <a:rPr lang="en-IE" sz="4400" b="1" dirty="0" smtClean="0"/>
              <a:t>Maths Circles around the world </a:t>
            </a:r>
            <a:r>
              <a:rPr lang="en-US" sz="4000" b="1" dirty="0" smtClean="0">
                <a:solidFill>
                  <a:srgbClr val="CD1719"/>
                </a:solidFill>
              </a:rPr>
              <a:t/>
            </a:r>
            <a:br>
              <a:rPr lang="en-US" sz="4000" b="1" dirty="0" smtClean="0">
                <a:solidFill>
                  <a:srgbClr val="CD1719"/>
                </a:solidFill>
              </a:rPr>
            </a:br>
            <a:endParaRPr lang="en-IE" b="1" dirty="0">
              <a:solidFill>
                <a:srgbClr val="CD1719"/>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7"/>
          <p:cNvSpPr>
            <a:spLocks noGrp="1"/>
          </p:cNvSpPr>
          <p:nvPr>
            <p:ph type="body" sz="quarter" idx="16"/>
          </p:nvPr>
        </p:nvSpPr>
        <p:spPr/>
        <p:txBody>
          <a:bodyPr/>
          <a:lstStyle/>
          <a:p>
            <a:r>
              <a:rPr lang="en-IE"/>
              <a:t>http://www.mathcircles.org/</a:t>
            </a:r>
            <a:endParaRPr lang="en-IE" dirty="0"/>
          </a:p>
        </p:txBody>
      </p:sp>
      <p:sp>
        <p:nvSpPr>
          <p:cNvPr id="9" name="Content Placeholder 1"/>
          <p:cNvSpPr txBox="1">
            <a:spLocks/>
          </p:cNvSpPr>
          <p:nvPr/>
        </p:nvSpPr>
        <p:spPr>
          <a:xfrm>
            <a:off x="605995" y="1445741"/>
            <a:ext cx="6536209" cy="507862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endParaRPr lang="en-GB" dirty="0"/>
          </a:p>
        </p:txBody>
      </p:sp>
      <p:pic>
        <p:nvPicPr>
          <p:cNvPr id="5" name="Picture 5"/>
          <p:cNvPicPr>
            <a:picLocks noChangeAspect="1" noChangeArrowheads="1"/>
          </p:cNvPicPr>
          <p:nvPr/>
        </p:nvPicPr>
        <p:blipFill>
          <a:blip r:embed="rId2" cstate="print"/>
          <a:srcRect/>
          <a:stretch>
            <a:fillRect/>
          </a:stretch>
        </p:blipFill>
        <p:spPr bwMode="auto">
          <a:xfrm>
            <a:off x="408562" y="3934920"/>
            <a:ext cx="3094744" cy="2330970"/>
          </a:xfrm>
          <a:prstGeom prst="rect">
            <a:avLst/>
          </a:prstGeom>
          <a:noFill/>
          <a:ln w="9525" algn="ctr">
            <a:noFill/>
            <a:miter lim="800000"/>
            <a:headEnd/>
            <a:tailEnd/>
          </a:ln>
        </p:spPr>
      </p:pic>
      <p:pic>
        <p:nvPicPr>
          <p:cNvPr id="7" name="Picture 10"/>
          <p:cNvPicPr>
            <a:picLocks noChangeAspect="1" noChangeArrowheads="1"/>
          </p:cNvPicPr>
          <p:nvPr/>
        </p:nvPicPr>
        <p:blipFill>
          <a:blip r:embed="rId3" cstate="print"/>
          <a:srcRect/>
          <a:stretch>
            <a:fillRect/>
          </a:stretch>
        </p:blipFill>
        <p:spPr bwMode="auto">
          <a:xfrm>
            <a:off x="779487" y="1678588"/>
            <a:ext cx="2158584" cy="2226350"/>
          </a:xfrm>
          <a:prstGeom prst="rect">
            <a:avLst/>
          </a:prstGeom>
          <a:noFill/>
          <a:ln w="9525" algn="ctr">
            <a:noFill/>
            <a:miter lim="800000"/>
            <a:headEnd/>
            <a:tailEnd/>
          </a:ln>
        </p:spPr>
      </p:pic>
      <p:pic>
        <p:nvPicPr>
          <p:cNvPr id="12" name="Picture 7" descr="MathsCirclesRussian.jpg"/>
          <p:cNvPicPr>
            <a:picLocks noChangeAspect="1"/>
          </p:cNvPicPr>
          <p:nvPr/>
        </p:nvPicPr>
        <p:blipFill>
          <a:blip r:embed="rId4" cstate="print"/>
          <a:srcRect/>
          <a:stretch>
            <a:fillRect/>
          </a:stretch>
        </p:blipFill>
        <p:spPr bwMode="auto">
          <a:xfrm>
            <a:off x="5486607" y="3897441"/>
            <a:ext cx="2123539" cy="2473377"/>
          </a:xfrm>
          <a:prstGeom prst="rect">
            <a:avLst/>
          </a:prstGeom>
          <a:noFill/>
          <a:ln w="9525">
            <a:noFill/>
            <a:miter lim="800000"/>
            <a:headEnd/>
            <a:tailEnd/>
          </a:ln>
        </p:spPr>
      </p:pic>
      <p:sp>
        <p:nvSpPr>
          <p:cNvPr id="16" name="TextBox 15"/>
          <p:cNvSpPr txBox="1"/>
          <p:nvPr/>
        </p:nvSpPr>
        <p:spPr>
          <a:xfrm>
            <a:off x="3447738" y="1723869"/>
            <a:ext cx="3762532" cy="2086725"/>
          </a:xfrm>
          <a:prstGeom prst="rect">
            <a:avLst/>
          </a:prstGeom>
          <a:noFill/>
        </p:spPr>
        <p:txBody>
          <a:bodyPr wrap="square" rtlCol="0">
            <a:spAutoFit/>
          </a:bodyPr>
          <a:lstStyle/>
          <a:p>
            <a:pPr marL="342900" indent="-342900">
              <a:lnSpc>
                <a:spcPct val="80000"/>
              </a:lnSpc>
              <a:spcBef>
                <a:spcPct val="20000"/>
              </a:spcBef>
            </a:pPr>
            <a:r>
              <a:rPr lang="en-US" dirty="0" smtClean="0"/>
              <a:t>-  Emphasize exploration and discovery. </a:t>
            </a:r>
            <a:endParaRPr lang="en-IE" dirty="0" smtClean="0"/>
          </a:p>
          <a:p>
            <a:pPr marL="342900" indent="-342900">
              <a:lnSpc>
                <a:spcPct val="80000"/>
              </a:lnSpc>
              <a:spcBef>
                <a:spcPct val="20000"/>
              </a:spcBef>
            </a:pPr>
            <a:r>
              <a:rPr lang="en-IE" dirty="0" smtClean="0"/>
              <a:t>-  Informal atmosphere.</a:t>
            </a:r>
          </a:p>
          <a:p>
            <a:pPr marL="342900" indent="-342900">
              <a:lnSpc>
                <a:spcPct val="80000"/>
              </a:lnSpc>
              <a:spcBef>
                <a:spcPct val="20000"/>
              </a:spcBef>
            </a:pPr>
            <a:r>
              <a:rPr lang="en-IE" dirty="0" smtClean="0"/>
              <a:t>-  Dedicated teachers -&gt; dedicated students.</a:t>
            </a:r>
          </a:p>
          <a:p>
            <a:pPr marL="342900" indent="-342900">
              <a:lnSpc>
                <a:spcPct val="80000"/>
              </a:lnSpc>
              <a:spcBef>
                <a:spcPct val="20000"/>
              </a:spcBef>
            </a:pPr>
            <a:r>
              <a:rPr lang="en-IE" dirty="0" smtClean="0"/>
              <a:t>-   Friendship, encouragement and support. </a:t>
            </a:r>
          </a:p>
          <a:p>
            <a:endParaRPr lang="en-IE" dirty="0"/>
          </a:p>
        </p:txBody>
      </p:sp>
      <p:pic>
        <p:nvPicPr>
          <p:cNvPr id="17" name="Picture 13" descr="gse_multipart42513"/>
          <p:cNvPicPr>
            <a:picLocks noChangeAspect="1" noChangeArrowheads="1"/>
          </p:cNvPicPr>
          <p:nvPr/>
        </p:nvPicPr>
        <p:blipFill>
          <a:blip r:embed="rId5" cstate="print"/>
          <a:srcRect/>
          <a:stretch>
            <a:fillRect/>
          </a:stretch>
        </p:blipFill>
        <p:spPr bwMode="auto">
          <a:xfrm>
            <a:off x="3080740" y="3922794"/>
            <a:ext cx="2260399" cy="2136096"/>
          </a:xfrm>
          <a:prstGeom prst="rect">
            <a:avLst/>
          </a:prstGeom>
          <a:noFill/>
          <a:ln w="9525">
            <a:noFill/>
            <a:miter lim="800000"/>
            <a:headEnd/>
            <a:tailEnd/>
          </a:ln>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2926" y="212726"/>
            <a:ext cx="1429909" cy="1715891"/>
          </a:xfrm>
          <a:prstGeom prst="rect">
            <a:avLst/>
          </a:prstGeom>
        </p:spPr>
      </p:pic>
    </p:spTree>
    <p:extLst>
      <p:ext uri="{BB962C8B-B14F-4D97-AF65-F5344CB8AC3E}">
        <p14:creationId xmlns:p14="http://schemas.microsoft.com/office/powerpoint/2010/main" val="1542741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 calcmode="lin" valueType="num">
                                      <p:cBhvr additive="base">
                                        <p:cTn id="1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additive="base">
                                        <p:cTn id="2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 calcmode="lin" valueType="num">
                                      <p:cBhvr additive="base">
                                        <p:cTn id="2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8631" y="227716"/>
            <a:ext cx="6822017" cy="1057274"/>
          </a:xfrm>
        </p:spPr>
        <p:txBody>
          <a:bodyPr/>
          <a:lstStyle/>
          <a:p>
            <a:r>
              <a:rPr lang="en-US" sz="4000" b="1" dirty="0" smtClean="0">
                <a:solidFill>
                  <a:srgbClr val="CD1719"/>
                </a:solidFill>
              </a:rPr>
              <a:t/>
            </a:r>
            <a:br>
              <a:rPr lang="en-US" sz="4000" b="1" dirty="0" smtClean="0">
                <a:solidFill>
                  <a:srgbClr val="CD1719"/>
                </a:solidFill>
              </a:rPr>
            </a:br>
            <a:r>
              <a:rPr lang="en-US" sz="4000" b="1" dirty="0" smtClean="0">
                <a:solidFill>
                  <a:srgbClr val="CD1719"/>
                </a:solidFill>
              </a:rPr>
              <a:t>Ballroom Problem – Take 1</a:t>
            </a:r>
            <a:endParaRPr lang="en-IE" b="1" dirty="0">
              <a:solidFill>
                <a:srgbClr val="CD1719"/>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7"/>
          <p:cNvSpPr>
            <a:spLocks noGrp="1"/>
          </p:cNvSpPr>
          <p:nvPr>
            <p:ph type="body" sz="quarter" idx="16"/>
          </p:nvPr>
        </p:nvSpPr>
        <p:spPr/>
        <p:txBody>
          <a:bodyPr>
            <a:noAutofit/>
          </a:bodyPr>
          <a:lstStyle/>
          <a:p>
            <a:r>
              <a:rPr lang="en-IE" sz="2800" dirty="0" smtClean="0"/>
              <a:t>Correct?</a:t>
            </a:r>
          </a:p>
        </p:txBody>
      </p:sp>
      <p:sp>
        <p:nvSpPr>
          <p:cNvPr id="9" name="Content Placeholder 1"/>
          <p:cNvSpPr txBox="1">
            <a:spLocks/>
          </p:cNvSpPr>
          <p:nvPr/>
        </p:nvSpPr>
        <p:spPr>
          <a:xfrm>
            <a:off x="605995" y="1445742"/>
            <a:ext cx="6536209" cy="4793694"/>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endParaRPr lang="en-GB" dirty="0"/>
          </a:p>
        </p:txBody>
      </p:sp>
      <p:sp>
        <p:nvSpPr>
          <p:cNvPr id="5" name="TextBox 4"/>
          <p:cNvSpPr txBox="1"/>
          <p:nvPr/>
        </p:nvSpPr>
        <p:spPr>
          <a:xfrm>
            <a:off x="726141" y="1573306"/>
            <a:ext cx="6723530" cy="2205989"/>
          </a:xfrm>
          <a:prstGeom prst="rect">
            <a:avLst/>
          </a:prstGeom>
          <a:noFill/>
        </p:spPr>
        <p:txBody>
          <a:bodyPr wrap="square" rtlCol="0">
            <a:spAutoFit/>
          </a:bodyPr>
          <a:lstStyle/>
          <a:p>
            <a:pPr lvl="0" defTabSz="685800">
              <a:lnSpc>
                <a:spcPts val="2600"/>
              </a:lnSpc>
              <a:spcBef>
                <a:spcPts val="600"/>
              </a:spcBef>
              <a:spcAft>
                <a:spcPts val="600"/>
              </a:spcAft>
            </a:pPr>
            <a:r>
              <a:rPr lang="en-IE" sz="1600" kern="0" dirty="0" smtClean="0">
                <a:solidFill>
                  <a:prstClr val="black"/>
                </a:solidFill>
              </a:rPr>
              <a:t>In a ballroom, a number of couples (consisting of one man and one woman) are dancing. We are told that 2/3 of the men in the room are dancing, and that 3/4 of the women in the room are dancing. What fraction of the people in the room are dancing?</a:t>
            </a:r>
          </a:p>
          <a:p>
            <a:pPr lvl="0" defTabSz="685800">
              <a:lnSpc>
                <a:spcPts val="2600"/>
              </a:lnSpc>
              <a:spcBef>
                <a:spcPts val="600"/>
              </a:spcBef>
              <a:spcAft>
                <a:spcPts val="600"/>
              </a:spcAft>
            </a:pPr>
            <a:endParaRPr lang="en-IE" sz="1600" kern="0" dirty="0" smtClean="0">
              <a:solidFill>
                <a:prstClr val="black"/>
              </a:solidFill>
            </a:endParaRP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3072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0" i="1" u="none" strike="noStrike" cap="none" normalizeH="0" baseline="0" smtClean="0">
                <a:ln>
                  <a:noFill/>
                </a:ln>
                <a:solidFill>
                  <a:srgbClr val="C00000"/>
                </a:solidFill>
                <a:effectLst/>
                <a:latin typeface="Cambria Math" pitchFamily="18" charset="0"/>
                <a:ea typeface="Calibri" pitchFamily="34" charset="0"/>
                <a:cs typeface="Times New Roman" pitchFamily="18" charset="0"/>
              </a:rPr>
              <a:t/>
            </a:r>
            <a:br>
              <a:rPr kumimoji="0" lang="en-IE" sz="1800" b="0" i="1" u="none" strike="noStrike" cap="none" normalizeH="0" baseline="0" smtClean="0">
                <a:ln>
                  <a:noFill/>
                </a:ln>
                <a:solidFill>
                  <a:srgbClr val="C00000"/>
                </a:solidFill>
                <a:effectLst/>
                <a:latin typeface="Cambria Math" pitchFamily="18" charset="0"/>
                <a:ea typeface="Calibri" pitchFamily="34" charset="0"/>
                <a:cs typeface="Times New Roman" pitchFamily="18" charset="0"/>
              </a:rPr>
            </a:br>
            <a:endParaRPr kumimoji="0" lang="en-IE"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IE"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0" y="1400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IE"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sz="18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IE" sz="1800" b="0" i="0" u="none" strike="noStrike" cap="none" normalizeH="0" baseline="0" smtClean="0">
              <a:ln>
                <a:noFill/>
              </a:ln>
              <a:solidFill>
                <a:schemeClr val="tx1"/>
              </a:solidFill>
              <a:effectLst/>
              <a:latin typeface="Arial" pitchFamily="34" charset="0"/>
              <a:cs typeface="Arial" pitchFamily="34" charset="0"/>
            </a:endParaRPr>
          </a:p>
        </p:txBody>
      </p:sp>
      <p:sp>
        <p:nvSpPr>
          <p:cNvPr id="30729" name="Rectangle 9"/>
          <p:cNvSpPr>
            <a:spLocks noChangeArrowheads="1"/>
          </p:cNvSpPr>
          <p:nvPr/>
        </p:nvSpPr>
        <p:spPr bwMode="auto">
          <a:xfrm>
            <a:off x="0" y="180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30733" name="Rectangle 13"/>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4" name="Rectangle 14"/>
          <p:cNvSpPr>
            <a:spLocks noChangeArrowheads="1"/>
          </p:cNvSpPr>
          <p:nvPr/>
        </p:nvSpPr>
        <p:spPr bwMode="auto">
          <a:xfrm>
            <a:off x="0" y="1400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IE" sz="1800" b="0" i="0" u="none" strike="noStrike" cap="none" normalizeH="0" baseline="0" smtClean="0">
              <a:ln>
                <a:noFill/>
              </a:ln>
              <a:solidFill>
                <a:schemeClr val="tx1"/>
              </a:solidFill>
              <a:effectLst/>
              <a:latin typeface="Arial" pitchFamily="34" charset="0"/>
              <a:cs typeface="Arial" pitchFamily="34" charset="0"/>
            </a:endParaRPr>
          </a:p>
        </p:txBody>
      </p:sp>
      <p:sp>
        <p:nvSpPr>
          <p:cNvPr id="30736"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30737" name="Rectangle 17"/>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30741"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30742" name="Rectangle 22"/>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5"/>
          <p:cNvSpPr/>
          <p:nvPr/>
        </p:nvSpPr>
        <p:spPr>
          <a:xfrm>
            <a:off x="403413" y="1411941"/>
            <a:ext cx="7247964" cy="1936377"/>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584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25090" y="4350812"/>
            <a:ext cx="1076325" cy="533400"/>
          </a:xfrm>
          <a:prstGeom prst="rect">
            <a:avLst/>
          </a:prstGeom>
          <a:noFill/>
        </p:spPr>
      </p:pic>
      <p:pic>
        <p:nvPicPr>
          <p:cNvPr id="35841"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25090" y="5192212"/>
            <a:ext cx="1200150" cy="533400"/>
          </a:xfrm>
          <a:prstGeom prst="rect">
            <a:avLst/>
          </a:prstGeom>
          <a:noFill/>
        </p:spPr>
      </p:pic>
      <p:sp>
        <p:nvSpPr>
          <p:cNvPr id="358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35844" name="Rectangle 4"/>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45" name="Rectangle 5"/>
          <p:cNvSpPr>
            <a:spLocks noChangeArrowheads="1"/>
          </p:cNvSpPr>
          <p:nvPr/>
        </p:nvSpPr>
        <p:spPr bwMode="auto">
          <a:xfrm>
            <a:off x="0" y="1524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2926" y="212726"/>
            <a:ext cx="1429909" cy="1715891"/>
          </a:xfrm>
          <a:prstGeom prst="rect">
            <a:avLst/>
          </a:prstGeom>
        </p:spPr>
      </p:pic>
      <p:sp>
        <p:nvSpPr>
          <p:cNvPr id="2" name="TextBox 1"/>
          <p:cNvSpPr txBox="1"/>
          <p:nvPr/>
        </p:nvSpPr>
        <p:spPr>
          <a:xfrm>
            <a:off x="1108364" y="3779295"/>
            <a:ext cx="1594667" cy="646331"/>
          </a:xfrm>
          <a:prstGeom prst="rect">
            <a:avLst/>
          </a:prstGeom>
          <a:noFill/>
        </p:spPr>
        <p:txBody>
          <a:bodyPr wrap="none" rtlCol="0">
            <a:spAutoFit/>
          </a:bodyPr>
          <a:lstStyle/>
          <a:p>
            <a:r>
              <a:rPr lang="en-IE" dirty="0"/>
              <a:t>1</a:t>
            </a:r>
            <a:r>
              <a:rPr lang="en-IE" baseline="30000" dirty="0"/>
              <a:t>st</a:t>
            </a:r>
            <a:r>
              <a:rPr lang="en-IE" dirty="0"/>
              <a:t> Attempt:</a:t>
            </a:r>
          </a:p>
          <a:p>
            <a:endParaRPr lang="en-IE" dirty="0"/>
          </a:p>
        </p:txBody>
      </p:sp>
    </p:spTree>
    <p:extLst>
      <p:ext uri="{BB962C8B-B14F-4D97-AF65-F5344CB8AC3E}">
        <p14:creationId xmlns:p14="http://schemas.microsoft.com/office/powerpoint/2010/main" val="397126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8631" y="227716"/>
            <a:ext cx="6822017" cy="1057274"/>
          </a:xfrm>
        </p:spPr>
        <p:txBody>
          <a:bodyPr/>
          <a:lstStyle/>
          <a:p>
            <a:r>
              <a:rPr lang="en-US" sz="4000" b="1" dirty="0" smtClean="0">
                <a:solidFill>
                  <a:srgbClr val="CD1719"/>
                </a:solidFill>
              </a:rPr>
              <a:t> </a:t>
            </a:r>
            <a:br>
              <a:rPr lang="en-US" sz="4000" b="1" dirty="0" smtClean="0">
                <a:solidFill>
                  <a:srgbClr val="CD1719"/>
                </a:solidFill>
              </a:rPr>
            </a:br>
            <a:r>
              <a:rPr lang="en-US" sz="4000" b="1" dirty="0" smtClean="0">
                <a:solidFill>
                  <a:srgbClr val="CD1719"/>
                </a:solidFill>
              </a:rPr>
              <a:t>Ballroom Problem – Take 2</a:t>
            </a:r>
            <a:endParaRPr lang="en-IE" b="1" dirty="0">
              <a:solidFill>
                <a:srgbClr val="CD1719"/>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7"/>
          <p:cNvSpPr>
            <a:spLocks noGrp="1"/>
          </p:cNvSpPr>
          <p:nvPr>
            <p:ph type="body" sz="quarter" idx="16"/>
          </p:nvPr>
        </p:nvSpPr>
        <p:spPr/>
        <p:txBody>
          <a:bodyPr/>
          <a:lstStyle/>
          <a:p>
            <a:r>
              <a:rPr lang="en-IE" dirty="0" smtClean="0"/>
              <a:t>genius</a:t>
            </a:r>
            <a:endParaRPr lang="en-IE" dirty="0"/>
          </a:p>
        </p:txBody>
      </p:sp>
      <p:sp>
        <p:nvSpPr>
          <p:cNvPr id="9" name="Content Placeholder 1"/>
          <p:cNvSpPr txBox="1">
            <a:spLocks/>
          </p:cNvSpPr>
          <p:nvPr/>
        </p:nvSpPr>
        <p:spPr>
          <a:xfrm>
            <a:off x="605995" y="1445741"/>
            <a:ext cx="6536209" cy="507862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endParaRPr lang="en-GB" dirty="0"/>
          </a:p>
        </p:txBody>
      </p:sp>
      <p:sp>
        <p:nvSpPr>
          <p:cNvPr id="5" name="TextBox 4"/>
          <p:cNvSpPr txBox="1"/>
          <p:nvPr/>
        </p:nvSpPr>
        <p:spPr>
          <a:xfrm>
            <a:off x="726141" y="1573306"/>
            <a:ext cx="6723530" cy="2205989"/>
          </a:xfrm>
          <a:prstGeom prst="rect">
            <a:avLst/>
          </a:prstGeom>
          <a:noFill/>
        </p:spPr>
        <p:txBody>
          <a:bodyPr wrap="square" rtlCol="0">
            <a:spAutoFit/>
          </a:bodyPr>
          <a:lstStyle/>
          <a:p>
            <a:pPr lvl="0" defTabSz="685800">
              <a:lnSpc>
                <a:spcPts val="2600"/>
              </a:lnSpc>
              <a:spcBef>
                <a:spcPts val="600"/>
              </a:spcBef>
              <a:spcAft>
                <a:spcPts val="600"/>
              </a:spcAft>
            </a:pPr>
            <a:r>
              <a:rPr lang="en-IE" sz="1600" kern="0" dirty="0" smtClean="0">
                <a:solidFill>
                  <a:prstClr val="black"/>
                </a:solidFill>
              </a:rPr>
              <a:t>In a ballroom, a number of couples (consisting of one man and one woman) are dancing. We are told that 2/3 of the men in the room are dancing, and that 3/4 of the women in the room are dancing. What fraction of the people in the room are dancing?</a:t>
            </a:r>
          </a:p>
          <a:p>
            <a:pPr lvl="0" defTabSz="685800">
              <a:lnSpc>
                <a:spcPts val="2600"/>
              </a:lnSpc>
              <a:spcBef>
                <a:spcPts val="600"/>
              </a:spcBef>
              <a:spcAft>
                <a:spcPts val="600"/>
              </a:spcAft>
            </a:pPr>
            <a:endParaRPr lang="en-IE" sz="1600" kern="0" dirty="0" smtClean="0">
              <a:solidFill>
                <a:prstClr val="black"/>
              </a:solidFill>
            </a:endParaRP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3072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0" i="1" u="none" strike="noStrike" cap="none" normalizeH="0" baseline="0" smtClean="0">
                <a:ln>
                  <a:noFill/>
                </a:ln>
                <a:solidFill>
                  <a:srgbClr val="C00000"/>
                </a:solidFill>
                <a:effectLst/>
                <a:latin typeface="Cambria Math" pitchFamily="18" charset="0"/>
                <a:ea typeface="Calibri" pitchFamily="34" charset="0"/>
                <a:cs typeface="Times New Roman" pitchFamily="18" charset="0"/>
              </a:rPr>
              <a:t/>
            </a:r>
            <a:br>
              <a:rPr kumimoji="0" lang="en-IE" sz="1800" b="0" i="1" u="none" strike="noStrike" cap="none" normalizeH="0" baseline="0" smtClean="0">
                <a:ln>
                  <a:noFill/>
                </a:ln>
                <a:solidFill>
                  <a:srgbClr val="C00000"/>
                </a:solidFill>
                <a:effectLst/>
                <a:latin typeface="Cambria Math" pitchFamily="18" charset="0"/>
                <a:ea typeface="Calibri" pitchFamily="34" charset="0"/>
                <a:cs typeface="Times New Roman" pitchFamily="18" charset="0"/>
              </a:rPr>
            </a:br>
            <a:endParaRPr kumimoji="0" lang="en-IE" sz="1800" b="0" i="0" u="none" strike="noStrike" cap="none" normalizeH="0" baseline="0" smtClean="0">
              <a:ln>
                <a:noFill/>
              </a:ln>
              <a:solidFill>
                <a:schemeClr val="tx1"/>
              </a:solidFill>
              <a:effectLst/>
              <a:latin typeface="Arial" pitchFamily="34" charset="0"/>
              <a:cs typeface="Arial" pitchFamily="34" charset="0"/>
            </a:endParaRPr>
          </a:p>
        </p:txBody>
      </p:sp>
      <p:sp>
        <p:nvSpPr>
          <p:cNvPr id="30727" name="Rectangle 7"/>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IE"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0" y="1400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IE"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sz="18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IE" sz="1800" b="0" i="0" u="none" strike="noStrike" cap="none" normalizeH="0" baseline="0" smtClean="0">
              <a:ln>
                <a:noFill/>
              </a:ln>
              <a:solidFill>
                <a:schemeClr val="tx1"/>
              </a:solidFill>
              <a:effectLst/>
              <a:latin typeface="Arial" pitchFamily="34" charset="0"/>
              <a:cs typeface="Arial" pitchFamily="34" charset="0"/>
            </a:endParaRPr>
          </a:p>
        </p:txBody>
      </p:sp>
      <p:sp>
        <p:nvSpPr>
          <p:cNvPr id="30729" name="Rectangle 9"/>
          <p:cNvSpPr>
            <a:spLocks noChangeArrowheads="1"/>
          </p:cNvSpPr>
          <p:nvPr/>
        </p:nvSpPr>
        <p:spPr bwMode="auto">
          <a:xfrm>
            <a:off x="0" y="180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30733" name="Rectangle 13"/>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4" name="Rectangle 14"/>
          <p:cNvSpPr>
            <a:spLocks noChangeArrowheads="1"/>
          </p:cNvSpPr>
          <p:nvPr/>
        </p:nvSpPr>
        <p:spPr bwMode="auto">
          <a:xfrm>
            <a:off x="0" y="1400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IE" sz="1800" b="0" i="0" u="none" strike="noStrike" cap="none" normalizeH="0" baseline="0" smtClean="0">
              <a:ln>
                <a:noFill/>
              </a:ln>
              <a:solidFill>
                <a:schemeClr val="tx1"/>
              </a:solidFill>
              <a:effectLst/>
              <a:latin typeface="Arial" pitchFamily="34" charset="0"/>
              <a:cs typeface="Arial" pitchFamily="34" charset="0"/>
            </a:endParaRPr>
          </a:p>
        </p:txBody>
      </p:sp>
      <p:sp>
        <p:nvSpPr>
          <p:cNvPr id="30736"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30737" name="Rectangle 17"/>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30741"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30742" name="Rectangle 22"/>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5"/>
          <p:cNvSpPr/>
          <p:nvPr/>
        </p:nvSpPr>
        <p:spPr>
          <a:xfrm>
            <a:off x="484096" y="1479176"/>
            <a:ext cx="7301752" cy="1869142"/>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744"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pic>
        <p:nvPicPr>
          <p:cNvPr id="30743" name="Picture 2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06824" y="3469341"/>
            <a:ext cx="4267200" cy="533400"/>
          </a:xfrm>
          <a:prstGeom prst="rect">
            <a:avLst/>
          </a:prstGeom>
          <a:noFill/>
        </p:spPr>
      </p:pic>
      <p:sp>
        <p:nvSpPr>
          <p:cNvPr id="3074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pic>
        <p:nvPicPr>
          <p:cNvPr id="30745" name="Picture 2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62318" y="4128247"/>
            <a:ext cx="5372100" cy="409575"/>
          </a:xfrm>
          <a:prstGeom prst="rect">
            <a:avLst/>
          </a:prstGeom>
          <a:noFill/>
        </p:spPr>
      </p:pic>
      <p:sp>
        <p:nvSpPr>
          <p:cNvPr id="30747" name="Rectangle 27"/>
          <p:cNvSpPr>
            <a:spLocks noChangeArrowheads="1"/>
          </p:cNvSpPr>
          <p:nvPr/>
        </p:nvSpPr>
        <p:spPr bwMode="auto">
          <a:xfrm>
            <a:off x="0" y="409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en-IE" sz="700" b="0" i="0" u="none" strike="noStrike" cap="none" normalizeH="0" baseline="0" smtClean="0">
                <a:ln>
                  <a:noFill/>
                </a:ln>
                <a:solidFill>
                  <a:schemeClr val="tx1"/>
                </a:solidFill>
                <a:effectLst/>
                <a:latin typeface="Arial" pitchFamily="34" charset="0"/>
                <a:cs typeface="Arial" pitchFamily="34" charset="0"/>
              </a:rPr>
              <a:t> </a:t>
            </a:r>
            <a:endParaRPr kumimoji="0" lang="en-IE" sz="1800" b="0" i="0" u="none" strike="noStrike" cap="none" normalizeH="0" baseline="0" smtClean="0">
              <a:ln>
                <a:noFill/>
              </a:ln>
              <a:solidFill>
                <a:schemeClr val="tx1"/>
              </a:solidFill>
              <a:effectLst/>
              <a:latin typeface="Arial" pitchFamily="34" charset="0"/>
              <a:cs typeface="Arial" pitchFamily="34" charset="0"/>
            </a:endParaRPr>
          </a:p>
        </p:txBody>
      </p:sp>
      <p:sp>
        <p:nvSpPr>
          <p:cNvPr id="30749"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pic>
        <p:nvPicPr>
          <p:cNvPr id="30748" name="Picture 2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20271" y="4531659"/>
            <a:ext cx="5772150" cy="533400"/>
          </a:xfrm>
          <a:prstGeom prst="rect">
            <a:avLst/>
          </a:prstGeom>
          <a:noFill/>
        </p:spPr>
      </p:pic>
      <p:sp>
        <p:nvSpPr>
          <p:cNvPr id="30750" name="Rectangle 30"/>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52"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30753" name="Rectangle 33"/>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IE" sz="1800" b="0" i="0" u="none" strike="noStrike" cap="none" normalizeH="0" baseline="0" smtClean="0">
              <a:ln>
                <a:noFill/>
              </a:ln>
              <a:solidFill>
                <a:schemeClr val="tx1"/>
              </a:solidFill>
              <a:effectLst/>
              <a:latin typeface="Arial" pitchFamily="34" charset="0"/>
              <a:cs typeface="Arial" pitchFamily="34" charset="0"/>
            </a:endParaRPr>
          </a:p>
        </p:txBody>
      </p:sp>
      <p:sp>
        <p:nvSpPr>
          <p:cNvPr id="30755"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30757" name="Rectangle 3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pic>
        <p:nvPicPr>
          <p:cNvPr id="30756" name="Picture 3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882" y="5096436"/>
            <a:ext cx="3752850" cy="533400"/>
          </a:xfrm>
          <a:prstGeom prst="rect">
            <a:avLst/>
          </a:prstGeom>
          <a:noFill/>
        </p:spPr>
      </p:pic>
      <p:sp>
        <p:nvSpPr>
          <p:cNvPr id="30759" name="Rectangle 3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pic>
        <p:nvPicPr>
          <p:cNvPr id="30758" name="Picture 3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356848" y="5096436"/>
            <a:ext cx="2333625" cy="533400"/>
          </a:xfrm>
          <a:prstGeom prst="rect">
            <a:avLst/>
          </a:prstGeom>
          <a:noFill/>
        </p:spPr>
      </p:pic>
      <p:sp>
        <p:nvSpPr>
          <p:cNvPr id="30761" name="Rectangle 4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pic>
        <p:nvPicPr>
          <p:cNvPr id="30760" name="Picture 4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407024" y="5661212"/>
            <a:ext cx="3552825" cy="533400"/>
          </a:xfrm>
          <a:prstGeom prst="rect">
            <a:avLst/>
          </a:prstGeom>
          <a:noFill/>
        </p:spPr>
      </p:pic>
      <p:sp>
        <p:nvSpPr>
          <p:cNvPr id="30762" name="Rectangle 42"/>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62926" y="212726"/>
            <a:ext cx="1429909" cy="1715891"/>
          </a:xfrm>
          <a:prstGeom prst="rect">
            <a:avLst/>
          </a:prstGeom>
        </p:spPr>
      </p:pic>
    </p:spTree>
    <p:extLst>
      <p:ext uri="{BB962C8B-B14F-4D97-AF65-F5344CB8AC3E}">
        <p14:creationId xmlns:p14="http://schemas.microsoft.com/office/powerpoint/2010/main" val="340860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8631" y="227716"/>
            <a:ext cx="6822017" cy="1057274"/>
          </a:xfrm>
        </p:spPr>
        <p:txBody>
          <a:bodyPr/>
          <a:lstStyle/>
          <a:p>
            <a:r>
              <a:rPr lang="en-IE" sz="4000" dirty="0" smtClean="0"/>
              <a:t>Numbers and operations</a:t>
            </a:r>
            <a:r>
              <a:rPr lang="en-IE" sz="4000" baseline="0" dirty="0"/>
              <a:t> </a:t>
            </a:r>
            <a:endParaRPr lang="en-IE" b="1" dirty="0">
              <a:solidFill>
                <a:srgbClr val="CD1719"/>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1"/>
          <p:cNvSpPr txBox="1">
            <a:spLocks/>
          </p:cNvSpPr>
          <p:nvPr/>
        </p:nvSpPr>
        <p:spPr>
          <a:xfrm>
            <a:off x="795999" y="1445741"/>
            <a:ext cx="6346205" cy="4794421"/>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endParaRPr lang="en-GB" dirty="0"/>
          </a:p>
        </p:txBody>
      </p:sp>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13315" name="Rectangle 3"/>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13318" name="Rectangle 6"/>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13321" name="Rectangle 9"/>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926" y="212726"/>
            <a:ext cx="1429909" cy="1715891"/>
          </a:xfrm>
          <a:prstGeom prst="rect">
            <a:avLst/>
          </a:prstGeom>
        </p:spPr>
      </p:pic>
      <p:grpSp>
        <p:nvGrpSpPr>
          <p:cNvPr id="3" name="Group 4"/>
          <p:cNvGrpSpPr>
            <a:grpSpLocks noChangeAspect="1"/>
          </p:cNvGrpSpPr>
          <p:nvPr/>
        </p:nvGrpSpPr>
        <p:grpSpPr bwMode="auto">
          <a:xfrm>
            <a:off x="152145" y="1479851"/>
            <a:ext cx="3567181" cy="5130210"/>
            <a:chOff x="-95" y="-2028"/>
            <a:chExt cx="5950" cy="8376"/>
          </a:xfrm>
        </p:grpSpPr>
        <p:sp>
          <p:nvSpPr>
            <p:cNvPr id="4" name="AutoShape 3"/>
            <p:cNvSpPr>
              <a:spLocks noChangeAspect="1" noChangeArrowheads="1" noTextEdit="1"/>
            </p:cNvSpPr>
            <p:nvPr/>
          </p:nvSpPr>
          <p:spPr bwMode="auto">
            <a:xfrm>
              <a:off x="-95" y="-2028"/>
              <a:ext cx="5950" cy="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 y="-2028"/>
              <a:ext cx="5958" cy="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AutoShape 7"/>
          <p:cNvSpPr>
            <a:spLocks noChangeAspect="1" noChangeArrowheads="1" noTextEdit="1"/>
          </p:cNvSpPr>
          <p:nvPr/>
        </p:nvSpPr>
        <p:spPr bwMode="auto">
          <a:xfrm>
            <a:off x="4069639" y="1461162"/>
            <a:ext cx="4044100" cy="495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nvGrpSpPr>
          <p:cNvPr id="14" name="Group 12"/>
          <p:cNvGrpSpPr>
            <a:grpSpLocks noChangeAspect="1"/>
          </p:cNvGrpSpPr>
          <p:nvPr/>
        </p:nvGrpSpPr>
        <p:grpSpPr bwMode="auto">
          <a:xfrm>
            <a:off x="4018474" y="1479851"/>
            <a:ext cx="3593287" cy="5066074"/>
            <a:chOff x="145" y="-1696"/>
            <a:chExt cx="5470" cy="7712"/>
          </a:xfrm>
        </p:grpSpPr>
        <p:sp>
          <p:nvSpPr>
            <p:cNvPr id="16" name="AutoShape 11"/>
            <p:cNvSpPr>
              <a:spLocks noChangeAspect="1" noChangeArrowheads="1" noTextEdit="1"/>
            </p:cNvSpPr>
            <p:nvPr/>
          </p:nvSpPr>
          <p:spPr bwMode="auto">
            <a:xfrm>
              <a:off x="145" y="-1696"/>
              <a:ext cx="5470" cy="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p>
          </p:txBody>
        </p:sp>
        <p:pic>
          <p:nvPicPr>
            <p:cNvPr id="103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 y="-1696"/>
              <a:ext cx="5478" cy="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3473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8631" y="227716"/>
            <a:ext cx="6822017" cy="1057274"/>
          </a:xfrm>
        </p:spPr>
        <p:txBody>
          <a:bodyPr>
            <a:normAutofit fontScale="90000"/>
          </a:bodyPr>
          <a:lstStyle/>
          <a:p>
            <a:pPr algn="ctr">
              <a:defRPr/>
            </a:pPr>
            <a:r>
              <a:rPr lang="en-IE" sz="4000" dirty="0" smtClean="0">
                <a:solidFill>
                  <a:srgbClr val="CD1719"/>
                </a:solidFill>
              </a:rPr>
              <a:t/>
            </a:r>
            <a:br>
              <a:rPr lang="en-IE" sz="4000" dirty="0" smtClean="0">
                <a:solidFill>
                  <a:srgbClr val="CD1719"/>
                </a:solidFill>
              </a:rPr>
            </a:br>
            <a:r>
              <a:rPr lang="en-IE" sz="4000" dirty="0" smtClean="0">
                <a:solidFill>
                  <a:srgbClr val="CD1719"/>
                </a:solidFill>
              </a:rPr>
              <a:t/>
            </a:r>
            <a:br>
              <a:rPr lang="en-IE" sz="4000" dirty="0" smtClean="0">
                <a:solidFill>
                  <a:srgbClr val="CD1719"/>
                </a:solidFill>
              </a:rPr>
            </a:br>
            <a:r>
              <a:rPr lang="en-IE" sz="4000" dirty="0" smtClean="0">
                <a:solidFill>
                  <a:srgbClr val="CD1719"/>
                </a:solidFill>
              </a:rPr>
              <a:t/>
            </a:r>
            <a:br>
              <a:rPr lang="en-IE" sz="4000" dirty="0" smtClean="0">
                <a:solidFill>
                  <a:srgbClr val="CD1719"/>
                </a:solidFill>
              </a:rPr>
            </a:br>
            <a:r>
              <a:rPr lang="en-IE" sz="4000" dirty="0" smtClean="0">
                <a:solidFill>
                  <a:srgbClr val="CD1719"/>
                </a:solidFill>
              </a:rPr>
              <a:t/>
            </a:r>
            <a:br>
              <a:rPr lang="en-IE" sz="4000" dirty="0" smtClean="0">
                <a:solidFill>
                  <a:srgbClr val="CD1719"/>
                </a:solidFill>
              </a:rPr>
            </a:br>
            <a:r>
              <a:rPr lang="en-IE" sz="4000" dirty="0" smtClean="0">
                <a:solidFill>
                  <a:srgbClr val="CD1719"/>
                </a:solidFill>
              </a:rPr>
              <a:t/>
            </a:r>
            <a:br>
              <a:rPr lang="en-IE" sz="4000" dirty="0" smtClean="0">
                <a:solidFill>
                  <a:srgbClr val="CD1719"/>
                </a:solidFill>
              </a:rPr>
            </a:br>
            <a:r>
              <a:rPr lang="en-IE" sz="4000" dirty="0" smtClean="0">
                <a:solidFill>
                  <a:srgbClr val="CD1719"/>
                </a:solidFill>
              </a:rPr>
              <a:t/>
            </a:r>
            <a:br>
              <a:rPr lang="en-IE" sz="4000" dirty="0" smtClean="0">
                <a:solidFill>
                  <a:srgbClr val="CD1719"/>
                </a:solidFill>
              </a:rPr>
            </a:br>
            <a:r>
              <a:rPr lang="en-IE" sz="4000" b="1" dirty="0" smtClean="0">
                <a:solidFill>
                  <a:srgbClr val="CD1719"/>
                </a:solidFill>
              </a:rPr>
              <a:t/>
            </a:r>
            <a:br>
              <a:rPr lang="en-IE" sz="4000" b="1" dirty="0" smtClean="0">
                <a:solidFill>
                  <a:srgbClr val="CD1719"/>
                </a:solidFill>
              </a:rPr>
            </a:br>
            <a:r>
              <a:rPr lang="en-IE" sz="4000" b="1" dirty="0" smtClean="0">
                <a:solidFill>
                  <a:srgbClr val="CD1719"/>
                </a:solidFill>
              </a:rPr>
              <a:t/>
            </a:r>
            <a:br>
              <a:rPr lang="en-IE" sz="4000" b="1" dirty="0" smtClean="0">
                <a:solidFill>
                  <a:srgbClr val="CD1719"/>
                </a:solidFill>
              </a:rPr>
            </a:br>
            <a:r>
              <a:rPr lang="en-IE" sz="4000" b="1" dirty="0" smtClean="0">
                <a:solidFill>
                  <a:srgbClr val="CD1719"/>
                </a:solidFill>
              </a:rPr>
              <a:t/>
            </a:r>
            <a:br>
              <a:rPr lang="en-IE" sz="4000" b="1" dirty="0" smtClean="0">
                <a:solidFill>
                  <a:srgbClr val="CD1719"/>
                </a:solidFill>
              </a:rPr>
            </a:br>
            <a:r>
              <a:rPr lang="en-IE" sz="4000" b="1" dirty="0" smtClean="0">
                <a:solidFill>
                  <a:srgbClr val="CD1719"/>
                </a:solidFill>
              </a:rPr>
              <a:t/>
            </a:r>
            <a:br>
              <a:rPr lang="en-IE" sz="4000" b="1" dirty="0" smtClean="0">
                <a:solidFill>
                  <a:srgbClr val="CD1719"/>
                </a:solidFill>
              </a:rPr>
            </a:br>
            <a:r>
              <a:rPr lang="en-IE" sz="4000" b="1" dirty="0" smtClean="0"/>
              <a:t/>
            </a:r>
            <a:br>
              <a:rPr lang="en-IE" sz="4000" b="1" dirty="0" smtClean="0"/>
            </a:br>
            <a:r>
              <a:rPr lang="en-IE" sz="4000" b="1" dirty="0" smtClean="0"/>
              <a:t>Maths Circles</a:t>
            </a:r>
            <a:r>
              <a:rPr lang="en-IE" sz="4000" b="1" baseline="0" dirty="0" smtClean="0"/>
              <a:t> </a:t>
            </a:r>
            <a:r>
              <a:rPr lang="en-IE" sz="4000" b="1" dirty="0" smtClean="0"/>
              <a:t>Ireland</a:t>
            </a:r>
            <a:br>
              <a:rPr lang="en-IE" sz="4000" b="1" dirty="0" smtClean="0"/>
            </a:br>
            <a:r>
              <a:rPr lang="en-IE" sz="4000" b="1" dirty="0" smtClean="0"/>
              <a:t>Secondary Schools – Junior Cycle</a:t>
            </a:r>
            <a:endParaRPr lang="en-US" sz="4800" b="1" dirty="0"/>
          </a:p>
        </p:txBody>
      </p:sp>
      <p:sp>
        <p:nvSpPr>
          <p:cNvPr id="8" name="Text Placeholder 7"/>
          <p:cNvSpPr>
            <a:spLocks noGrp="1"/>
          </p:cNvSpPr>
          <p:nvPr>
            <p:ph type="body" sz="quarter" idx="16"/>
          </p:nvPr>
        </p:nvSpPr>
        <p:spPr/>
        <p:txBody>
          <a:bodyPr/>
          <a:lstStyle/>
          <a:p>
            <a:r>
              <a:rPr lang="en-IE" dirty="0" smtClean="0"/>
              <a:t>genius</a:t>
            </a:r>
            <a:endParaRPr lang="en-IE" dirty="0"/>
          </a:p>
        </p:txBody>
      </p:sp>
      <p:sp>
        <p:nvSpPr>
          <p:cNvPr id="9" name="Content Placeholder 1"/>
          <p:cNvSpPr txBox="1">
            <a:spLocks/>
          </p:cNvSpPr>
          <p:nvPr/>
        </p:nvSpPr>
        <p:spPr>
          <a:xfrm>
            <a:off x="605995" y="1445741"/>
            <a:ext cx="6536209" cy="507862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endParaRPr lang="en-GB" dirty="0"/>
          </a:p>
        </p:txBody>
      </p:sp>
      <p:pic>
        <p:nvPicPr>
          <p:cNvPr id="5" name="Picture 1"/>
          <p:cNvPicPr>
            <a:picLocks noChangeAspect="1" noChangeArrowheads="1"/>
          </p:cNvPicPr>
          <p:nvPr/>
        </p:nvPicPr>
        <p:blipFill>
          <a:blip r:embed="rId2" cstate="print"/>
          <a:srcRect/>
          <a:stretch>
            <a:fillRect/>
          </a:stretch>
        </p:blipFill>
        <p:spPr bwMode="auto">
          <a:xfrm>
            <a:off x="0" y="1618939"/>
            <a:ext cx="3697289" cy="5239062"/>
          </a:xfrm>
          <a:prstGeom prst="rect">
            <a:avLst/>
          </a:prstGeom>
          <a:noFill/>
          <a:ln w="9525">
            <a:noFill/>
            <a:miter lim="800000"/>
            <a:headEnd/>
            <a:tailEnd/>
          </a:ln>
        </p:spPr>
      </p:pic>
      <p:sp>
        <p:nvSpPr>
          <p:cNvPr id="10" name="TextBox 10"/>
          <p:cNvSpPr txBox="1">
            <a:spLocks noChangeArrowheads="1"/>
          </p:cNvSpPr>
          <p:nvPr/>
        </p:nvSpPr>
        <p:spPr bwMode="auto">
          <a:xfrm>
            <a:off x="3903908" y="1968159"/>
            <a:ext cx="2536272" cy="646331"/>
          </a:xfrm>
          <a:prstGeom prst="rect">
            <a:avLst/>
          </a:prstGeom>
          <a:noFill/>
          <a:ln w="9525">
            <a:noFill/>
            <a:miter lim="800000"/>
            <a:headEnd/>
            <a:tailEnd/>
          </a:ln>
        </p:spPr>
        <p:txBody>
          <a:bodyPr wrap="none">
            <a:spAutoFit/>
          </a:bodyPr>
          <a:lstStyle/>
          <a:p>
            <a:r>
              <a:rPr lang="en-IE" dirty="0"/>
              <a:t>      Mastermind: </a:t>
            </a:r>
          </a:p>
          <a:p>
            <a:r>
              <a:rPr lang="en-IE" i="1" dirty="0"/>
              <a:t>Logic/</a:t>
            </a:r>
            <a:r>
              <a:rPr lang="en-IE" i="1" dirty="0" err="1"/>
              <a:t>Combinatorics</a:t>
            </a:r>
            <a:endParaRPr lang="en-IE" i="1" dirty="0"/>
          </a:p>
        </p:txBody>
      </p:sp>
      <p:pic>
        <p:nvPicPr>
          <p:cNvPr id="11" name="Picture 3" descr="https://encrypted-tbn3.gstatic.com/images?q=tbn:ANd9GcRTgjICWsXGwAzybGIkxcpHAdSI3vlHHn-yswMN3yEJKCz72BQ0"/>
          <p:cNvPicPr>
            <a:picLocks noChangeAspect="1" noChangeArrowheads="1"/>
          </p:cNvPicPr>
          <p:nvPr/>
        </p:nvPicPr>
        <p:blipFill>
          <a:blip r:embed="rId3" cstate="print"/>
          <a:srcRect/>
          <a:stretch>
            <a:fillRect/>
          </a:stretch>
        </p:blipFill>
        <p:spPr bwMode="auto">
          <a:xfrm>
            <a:off x="4244741" y="3034932"/>
            <a:ext cx="1331601" cy="1331601"/>
          </a:xfrm>
          <a:prstGeom prst="rect">
            <a:avLst/>
          </a:prstGeom>
          <a:noFill/>
          <a:ln w="9525">
            <a:noFill/>
            <a:miter lim="800000"/>
            <a:headEnd/>
            <a:tailEnd/>
          </a:ln>
        </p:spPr>
      </p:pic>
      <p:sp>
        <p:nvSpPr>
          <p:cNvPr id="12" name="TextBox 12"/>
          <p:cNvSpPr txBox="1">
            <a:spLocks noChangeArrowheads="1"/>
          </p:cNvSpPr>
          <p:nvPr/>
        </p:nvSpPr>
        <p:spPr bwMode="auto">
          <a:xfrm>
            <a:off x="5709878" y="3338397"/>
            <a:ext cx="2087563" cy="646331"/>
          </a:xfrm>
          <a:prstGeom prst="rect">
            <a:avLst/>
          </a:prstGeom>
          <a:noFill/>
          <a:ln w="9525">
            <a:noFill/>
            <a:miter lim="800000"/>
            <a:headEnd/>
            <a:tailEnd/>
          </a:ln>
        </p:spPr>
        <p:txBody>
          <a:bodyPr wrap="square">
            <a:spAutoFit/>
          </a:bodyPr>
          <a:lstStyle/>
          <a:p>
            <a:r>
              <a:rPr lang="en-IE" dirty="0"/>
              <a:t>   </a:t>
            </a:r>
            <a:r>
              <a:rPr lang="en-IE" dirty="0" err="1"/>
              <a:t>Nim</a:t>
            </a:r>
            <a:r>
              <a:rPr lang="en-IE" dirty="0"/>
              <a:t>: </a:t>
            </a:r>
            <a:r>
              <a:rPr lang="en-IE" i="1" dirty="0"/>
              <a:t>Divisibility</a:t>
            </a:r>
          </a:p>
        </p:txBody>
      </p:sp>
      <p:pic>
        <p:nvPicPr>
          <p:cNvPr id="13" name="Picture 4"/>
          <p:cNvPicPr>
            <a:picLocks noChangeAspect="1" noChangeArrowheads="1"/>
          </p:cNvPicPr>
          <p:nvPr/>
        </p:nvPicPr>
        <p:blipFill>
          <a:blip r:embed="rId4" cstate="print"/>
          <a:srcRect/>
          <a:stretch>
            <a:fillRect/>
          </a:stretch>
        </p:blipFill>
        <p:spPr bwMode="auto">
          <a:xfrm>
            <a:off x="5955257" y="4213101"/>
            <a:ext cx="1619408" cy="1295526"/>
          </a:xfrm>
          <a:prstGeom prst="rect">
            <a:avLst/>
          </a:prstGeom>
          <a:noFill/>
          <a:ln w="9525">
            <a:noFill/>
            <a:miter lim="800000"/>
            <a:headEnd/>
            <a:tailEnd/>
          </a:ln>
        </p:spPr>
      </p:pic>
      <p:sp>
        <p:nvSpPr>
          <p:cNvPr id="14" name="TextBox 14"/>
          <p:cNvSpPr txBox="1">
            <a:spLocks noChangeArrowheads="1"/>
          </p:cNvSpPr>
          <p:nvPr/>
        </p:nvSpPr>
        <p:spPr bwMode="auto">
          <a:xfrm>
            <a:off x="4177025" y="4623631"/>
            <a:ext cx="1617751" cy="369332"/>
          </a:xfrm>
          <a:prstGeom prst="rect">
            <a:avLst/>
          </a:prstGeom>
          <a:noFill/>
          <a:ln w="9525">
            <a:noFill/>
            <a:miter lim="800000"/>
            <a:headEnd/>
            <a:tailEnd/>
          </a:ln>
        </p:spPr>
        <p:txBody>
          <a:bodyPr wrap="none">
            <a:spAutoFit/>
          </a:bodyPr>
          <a:lstStyle/>
          <a:p>
            <a:r>
              <a:rPr lang="en-IE" dirty="0"/>
              <a:t> </a:t>
            </a:r>
            <a:r>
              <a:rPr lang="en-IE" i="1" dirty="0"/>
              <a:t>Sequences:</a:t>
            </a:r>
          </a:p>
        </p:txBody>
      </p:sp>
      <p:pic>
        <p:nvPicPr>
          <p:cNvPr id="15" name="Picture 5"/>
          <p:cNvPicPr>
            <a:picLocks noChangeAspect="1" noChangeArrowheads="1"/>
          </p:cNvPicPr>
          <p:nvPr/>
        </p:nvPicPr>
        <p:blipFill>
          <a:blip r:embed="rId5" cstate="print"/>
          <a:srcRect/>
          <a:stretch>
            <a:fillRect/>
          </a:stretch>
        </p:blipFill>
        <p:spPr bwMode="auto">
          <a:xfrm>
            <a:off x="4173730" y="5412939"/>
            <a:ext cx="1444495" cy="1162672"/>
          </a:xfrm>
          <a:prstGeom prst="rect">
            <a:avLst/>
          </a:prstGeom>
          <a:noFill/>
          <a:ln w="9525">
            <a:noFill/>
            <a:miter lim="800000"/>
            <a:headEnd/>
            <a:tailEnd/>
          </a:ln>
        </p:spPr>
      </p:pic>
      <p:sp>
        <p:nvSpPr>
          <p:cNvPr id="16" name="TextBox 17"/>
          <p:cNvSpPr txBox="1">
            <a:spLocks noChangeArrowheads="1"/>
          </p:cNvSpPr>
          <p:nvPr/>
        </p:nvSpPr>
        <p:spPr bwMode="auto">
          <a:xfrm>
            <a:off x="5843921" y="5808476"/>
            <a:ext cx="1840568" cy="646331"/>
          </a:xfrm>
          <a:prstGeom prst="rect">
            <a:avLst/>
          </a:prstGeom>
          <a:noFill/>
          <a:ln w="9525">
            <a:noFill/>
            <a:miter lim="800000"/>
            <a:headEnd/>
            <a:tailEnd/>
          </a:ln>
        </p:spPr>
        <p:txBody>
          <a:bodyPr wrap="none">
            <a:spAutoFit/>
          </a:bodyPr>
          <a:lstStyle/>
          <a:p>
            <a:r>
              <a:rPr lang="en-IE" i="1" dirty="0"/>
              <a:t>Probabilities,  </a:t>
            </a:r>
          </a:p>
          <a:p>
            <a:r>
              <a:rPr lang="en-IE" i="1" dirty="0"/>
              <a:t>Equations </a:t>
            </a:r>
          </a:p>
        </p:txBody>
      </p:sp>
      <p:pic>
        <p:nvPicPr>
          <p:cNvPr id="1026" name="Picture 2" descr="http://www.theboardgamefamily.com/wp-content/uploads/2011/03/Presman-Toy-Mastermind-Copy-300x2881.jpg"/>
          <p:cNvPicPr>
            <a:picLocks noChangeAspect="1" noChangeArrowheads="1"/>
          </p:cNvPicPr>
          <p:nvPr/>
        </p:nvPicPr>
        <p:blipFill>
          <a:blip r:embed="rId6" cstate="print"/>
          <a:srcRect/>
          <a:stretch>
            <a:fillRect/>
          </a:stretch>
        </p:blipFill>
        <p:spPr bwMode="auto">
          <a:xfrm>
            <a:off x="6419480" y="1574715"/>
            <a:ext cx="1448373" cy="1390439"/>
          </a:xfrm>
          <a:prstGeom prst="rect">
            <a:avLst/>
          </a:prstGeom>
          <a:noFill/>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2926" y="212726"/>
            <a:ext cx="1429909" cy="1715891"/>
          </a:xfrm>
          <a:prstGeom prst="rect">
            <a:avLst/>
          </a:prstGeom>
        </p:spPr>
      </p:pic>
    </p:spTree>
    <p:extLst>
      <p:ext uri="{BB962C8B-B14F-4D97-AF65-F5344CB8AC3E}">
        <p14:creationId xmlns:p14="http://schemas.microsoft.com/office/powerpoint/2010/main" val="146102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600" b="1" dirty="0"/>
              <a:t>Sample 1st year Maths Circles lesson</a:t>
            </a:r>
            <a:r>
              <a:rPr lang="en-IE" sz="3600" b="1" baseline="0" dirty="0">
                <a:latin typeface="Gotham Bold"/>
              </a:rPr>
              <a:t/>
            </a:r>
            <a:br>
              <a:rPr lang="en-IE" sz="3600" b="1" baseline="0" dirty="0">
                <a:latin typeface="Gotham Bold"/>
              </a:rPr>
            </a:br>
            <a:endParaRPr lang="en-IE" sz="3600" b="1" dirty="0">
              <a:latin typeface="Gotham Bold"/>
            </a:endParaRPr>
          </a:p>
        </p:txBody>
      </p:sp>
      <p:sp>
        <p:nvSpPr>
          <p:cNvPr id="3" name="Text Placeholder 2"/>
          <p:cNvSpPr>
            <a:spLocks noGrp="1"/>
          </p:cNvSpPr>
          <p:nvPr>
            <p:ph type="body" sz="quarter" idx="13"/>
          </p:nvPr>
        </p:nvSpPr>
        <p:spPr>
          <a:xfrm>
            <a:off x="800100" y="1571689"/>
            <a:ext cx="6807708" cy="4816919"/>
          </a:xfrm>
        </p:spPr>
        <p:txBody>
          <a:bodyPr>
            <a:normAutofit/>
          </a:bodyPr>
          <a:lstStyle/>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smtClean="0">
              <a:solidFill>
                <a:srgbClr val="C00000"/>
              </a:solidFill>
              <a:latin typeface="Calibri" pitchFamily="34" charset="0"/>
              <a:ea typeface="Times New Roman"/>
            </a:endParaRPr>
          </a:p>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smtClean="0">
              <a:solidFill>
                <a:srgbClr val="C00000"/>
              </a:solidFill>
              <a:latin typeface="Calibri" pitchFamily="34" charset="0"/>
              <a:ea typeface="Times New Roman"/>
            </a:endParaRPr>
          </a:p>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smtClean="0">
              <a:latin typeface="Calibri" pitchFamily="34" charset="0"/>
              <a:ea typeface="Times New Roman"/>
            </a:endParaRPr>
          </a:p>
        </p:txBody>
      </p:sp>
      <p:sp>
        <p:nvSpPr>
          <p:cNvPr id="4" name="Rectangle 3"/>
          <p:cNvSpPr/>
          <p:nvPr/>
        </p:nvSpPr>
        <p:spPr>
          <a:xfrm>
            <a:off x="7846541" y="212726"/>
            <a:ext cx="1062681" cy="105727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7808" y="21577"/>
            <a:ext cx="1429909" cy="1715891"/>
          </a:xfrm>
          <a:prstGeom prst="rect">
            <a:avLst/>
          </a:prstGeom>
        </p:spPr>
      </p:pic>
      <p:sp>
        <p:nvSpPr>
          <p:cNvPr id="8" name="Rectangle 7"/>
          <p:cNvSpPr/>
          <p:nvPr/>
        </p:nvSpPr>
        <p:spPr>
          <a:xfrm>
            <a:off x="416391" y="823130"/>
            <a:ext cx="7034276" cy="6314036"/>
          </a:xfrm>
          <a:prstGeom prst="rect">
            <a:avLst/>
          </a:prstGeom>
        </p:spPr>
        <p:txBody>
          <a:bodyPr wrap="square">
            <a:spAutoFit/>
          </a:bodyPr>
          <a:lstStyle/>
          <a:p>
            <a:pPr>
              <a:lnSpc>
                <a:spcPct val="115000"/>
              </a:lnSpc>
              <a:spcAft>
                <a:spcPts val="0"/>
              </a:spcAft>
              <a:tabLst>
                <a:tab pos="5731510" algn="r"/>
              </a:tabLst>
            </a:pPr>
            <a:r>
              <a:rPr lang="en-IE" dirty="0">
                <a:latin typeface="Calibri" panose="020F0502020204030204" pitchFamily="34" charset="0"/>
                <a:ea typeface="Calibri" panose="020F0502020204030204" pitchFamily="34" charset="0"/>
                <a:cs typeface="Times New Roman" panose="02020603050405020304" pitchFamily="18" charset="0"/>
              </a:rPr>
              <a:t> </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5731510" algn="r"/>
              </a:tabLst>
            </a:pPr>
            <a:endParaRPr lang="en-IE"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5731510" algn="r"/>
              </a:tabLst>
            </a:pPr>
            <a:r>
              <a:rPr lang="en-IE" b="1" dirty="0" smtClean="0">
                <a:latin typeface="Calibri" panose="020F0502020204030204" pitchFamily="34" charset="0"/>
                <a:ea typeface="Calibri" panose="020F0502020204030204" pitchFamily="34" charset="0"/>
                <a:cs typeface="Times New Roman" panose="02020603050405020304" pitchFamily="18" charset="0"/>
              </a:rPr>
              <a:t>Warm-Up Problem </a:t>
            </a:r>
            <a:r>
              <a:rPr lang="en-IE" dirty="0" smtClean="0">
                <a:latin typeface="Calibri" panose="020F0502020204030204" pitchFamily="34" charset="0"/>
                <a:ea typeface="Calibri" panose="020F0502020204030204" pitchFamily="34" charset="0"/>
                <a:cs typeface="Times New Roman" panose="02020603050405020304" pitchFamily="18" charset="0"/>
              </a:rPr>
              <a:t>(5-10 </a:t>
            </a:r>
            <a:r>
              <a:rPr lang="en-IE" dirty="0" err="1" smtClean="0">
                <a:latin typeface="Calibri" panose="020F0502020204030204" pitchFamily="34" charset="0"/>
                <a:ea typeface="Calibri" panose="020F0502020204030204" pitchFamily="34" charset="0"/>
                <a:cs typeface="Times New Roman" panose="02020603050405020304" pitchFamily="18" charset="0"/>
              </a:rPr>
              <a:t>mins</a:t>
            </a:r>
            <a:r>
              <a:rPr lang="en-IE" dirty="0" smtClean="0">
                <a:latin typeface="Calibri" panose="020F0502020204030204" pitchFamily="34" charset="0"/>
                <a:ea typeface="Calibri" panose="020F0502020204030204" pitchFamily="34" charset="0"/>
                <a:cs typeface="Times New Roman" panose="02020603050405020304" pitchFamily="18" charset="0"/>
              </a:rPr>
              <a:t>): </a:t>
            </a:r>
            <a:r>
              <a:rPr lang="en-IE" b="1" dirty="0" smtClean="0">
                <a:latin typeface="Calibri" panose="020F0502020204030204" pitchFamily="34" charset="0"/>
                <a:ea typeface="Calibri" panose="020F0502020204030204" pitchFamily="34" charset="0"/>
                <a:cs typeface="Times New Roman" panose="02020603050405020304" pitchFamily="18" charset="0"/>
              </a:rPr>
              <a:t>Calculator Trick</a:t>
            </a:r>
            <a:endParaRPr lang="en-IE"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5731510" algn="r"/>
              </a:tabLst>
            </a:pPr>
            <a:r>
              <a:rPr lang="en-IE" dirty="0" smtClean="0">
                <a:latin typeface="Calibri" panose="020F0502020204030204" pitchFamily="34" charset="0"/>
                <a:ea typeface="Calibri" panose="020F0502020204030204" pitchFamily="34" charset="0"/>
                <a:cs typeface="Times New Roman" panose="02020603050405020304" pitchFamily="18" charset="0"/>
              </a:rPr>
              <a:t>Take a three-digit number, e.g. 345, and write it out twice, to get 345,345.</a:t>
            </a:r>
            <a:endParaRPr lang="en-IE"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IE" dirty="0" smtClean="0">
                <a:latin typeface="Calibri" panose="020F0502020204030204" pitchFamily="34" charset="0"/>
                <a:ea typeface="Calibri" panose="020F0502020204030204" pitchFamily="34" charset="0"/>
                <a:cs typeface="Times New Roman" panose="02020603050405020304" pitchFamily="18" charset="0"/>
              </a:rPr>
              <a:t>Now, take this number, and then divide it by 7. Divide this answer by 11. Finally, divide this answer by 13. What do you get? Explain why.</a:t>
            </a:r>
            <a:endParaRPr lang="en-IE"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IE" dirty="0" smtClean="0">
                <a:latin typeface="Calibri" panose="020F0502020204030204" pitchFamily="34" charset="0"/>
                <a:ea typeface="Calibri" panose="020F0502020204030204" pitchFamily="34" charset="0"/>
                <a:cs typeface="Times New Roman" panose="02020603050405020304" pitchFamily="18" charset="0"/>
              </a:rPr>
              <a:t> </a:t>
            </a:r>
            <a:endParaRPr lang="en-IE"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IE" b="1" dirty="0" smtClean="0">
                <a:latin typeface="Calibri" panose="020F0502020204030204" pitchFamily="34" charset="0"/>
                <a:ea typeface="Calibri" panose="020F0502020204030204" pitchFamily="34" charset="0"/>
                <a:cs typeface="Times New Roman" panose="02020603050405020304" pitchFamily="18" charset="0"/>
              </a:rPr>
              <a:t>Puzzle </a:t>
            </a:r>
            <a:r>
              <a:rPr lang="en-IE" b="1" dirty="0">
                <a:latin typeface="Calibri" panose="020F0502020204030204" pitchFamily="34" charset="0"/>
                <a:ea typeface="Calibri" panose="020F0502020204030204" pitchFamily="34" charset="0"/>
                <a:cs typeface="Times New Roman" panose="02020603050405020304" pitchFamily="18" charset="0"/>
              </a:rPr>
              <a:t>Stations </a:t>
            </a:r>
            <a:r>
              <a:rPr lang="en-IE" dirty="0" smtClean="0">
                <a:latin typeface="Calibri" panose="020F0502020204030204" pitchFamily="34" charset="0"/>
                <a:ea typeface="Calibri" panose="020F0502020204030204" pitchFamily="34" charset="0"/>
                <a:cs typeface="Times New Roman" panose="02020603050405020304" pitchFamily="18" charset="0"/>
              </a:rPr>
              <a:t>(10-15 </a:t>
            </a:r>
            <a:r>
              <a:rPr lang="en-IE" dirty="0" err="1">
                <a:latin typeface="Calibri" panose="020F0502020204030204" pitchFamily="34" charset="0"/>
                <a:ea typeface="Calibri" panose="020F0502020204030204" pitchFamily="34" charset="0"/>
                <a:cs typeface="Times New Roman" panose="02020603050405020304" pitchFamily="18" charset="0"/>
              </a:rPr>
              <a:t>mins</a:t>
            </a:r>
            <a:r>
              <a:rPr lang="en-IE" dirty="0">
                <a:latin typeface="Calibri" panose="020F0502020204030204" pitchFamily="34" charset="0"/>
                <a:ea typeface="Calibri" panose="020F0502020204030204" pitchFamily="34" charset="0"/>
                <a:cs typeface="Times New Roman" panose="02020603050405020304" pitchFamily="18" charset="0"/>
              </a:rPr>
              <a:t> each)</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IE" b="1" dirty="0" err="1">
                <a:latin typeface="Calibri" panose="020F0502020204030204" pitchFamily="34" charset="0"/>
                <a:ea typeface="Calibri" panose="020F0502020204030204" pitchFamily="34" charset="0"/>
                <a:cs typeface="Times New Roman" panose="02020603050405020304" pitchFamily="18" charset="0"/>
              </a:rPr>
              <a:t>Nim</a:t>
            </a:r>
            <a:r>
              <a:rPr lang="en-IE" b="1" dirty="0">
                <a:latin typeface="Calibri" panose="020F0502020204030204" pitchFamily="34" charset="0"/>
                <a:ea typeface="Calibri" panose="020F0502020204030204" pitchFamily="34" charset="0"/>
                <a:cs typeface="Times New Roman" panose="02020603050405020304" pitchFamily="18" charset="0"/>
              </a:rPr>
              <a:t>: The Game</a:t>
            </a:r>
            <a:r>
              <a:rPr lang="en-IE" dirty="0">
                <a:latin typeface="Calibri" panose="020F0502020204030204" pitchFamily="34" charset="0"/>
                <a:ea typeface="Calibri" panose="020F0502020204030204" pitchFamily="34" charset="0"/>
                <a:cs typeface="Times New Roman" panose="02020603050405020304" pitchFamily="18" charset="0"/>
              </a:rPr>
              <a:t>. Students play in pairs. A pile of 32 matchsticks is placed in the middle of the table, and players take turns removing one, two, or three sticks at a time. The aim of the game is to be the last person to remove a stick</a:t>
            </a:r>
            <a:r>
              <a:rPr lang="en-IE" dirty="0" smtClean="0">
                <a:latin typeface="Calibri" panose="020F0502020204030204" pitchFamily="34" charset="0"/>
                <a:ea typeface="Calibri" panose="020F0502020204030204" pitchFamily="34" charset="0"/>
                <a:cs typeface="Times New Roman" panose="02020603050405020304" pitchFamily="18" charset="0"/>
              </a:rPr>
              <a:t>.</a:t>
            </a:r>
            <a:r>
              <a:rPr lang="en-IE" dirty="0">
                <a:latin typeface="Calibri" panose="020F0502020204030204" pitchFamily="34" charset="0"/>
                <a:ea typeface="Calibri" panose="020F0502020204030204" pitchFamily="34" charset="0"/>
                <a:cs typeface="Times New Roman" panose="02020603050405020304" pitchFamily="18" charset="0"/>
              </a:rPr>
              <a:t> </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IE" b="1" dirty="0">
                <a:latin typeface="Calibri" panose="020F0502020204030204" pitchFamily="34" charset="0"/>
                <a:ea typeface="Calibri" panose="020F0502020204030204" pitchFamily="34" charset="0"/>
                <a:cs typeface="Times New Roman" panose="02020603050405020304" pitchFamily="18" charset="0"/>
              </a:rPr>
              <a:t>Filling Jugs</a:t>
            </a:r>
            <a:r>
              <a:rPr lang="en-IE" dirty="0">
                <a:latin typeface="Calibri" panose="020F0502020204030204" pitchFamily="34" charset="0"/>
                <a:ea typeface="Calibri" panose="020F0502020204030204" pitchFamily="34" charset="0"/>
                <a:cs typeface="Times New Roman" panose="02020603050405020304" pitchFamily="18" charset="0"/>
              </a:rPr>
              <a:t>. Students use unmarked jugs of 3, 5, and 8 litres to get exactly 4 litres of water. We got students to use their imagination rather than </a:t>
            </a:r>
            <a:r>
              <a:rPr lang="en-IE" dirty="0" smtClean="0">
                <a:latin typeface="Calibri" panose="020F0502020204030204" pitchFamily="34" charset="0"/>
                <a:ea typeface="Calibri" panose="020F0502020204030204" pitchFamily="34" charset="0"/>
                <a:cs typeface="Times New Roman" panose="02020603050405020304" pitchFamily="18" charset="0"/>
              </a:rPr>
              <a:t>actual jugs.</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IE" b="1" dirty="0">
                <a:latin typeface="Calibri" panose="020F0502020204030204" pitchFamily="34" charset="0"/>
                <a:ea typeface="Calibri" panose="020F0502020204030204" pitchFamily="34" charset="0"/>
                <a:cs typeface="Times New Roman" panose="02020603050405020304" pitchFamily="18" charset="0"/>
              </a:rPr>
              <a:t>Magic Squares</a:t>
            </a:r>
            <a:r>
              <a:rPr lang="en-IE" dirty="0">
                <a:latin typeface="Calibri" panose="020F0502020204030204" pitchFamily="34" charset="0"/>
                <a:ea typeface="Calibri" panose="020F0502020204030204" pitchFamily="34" charset="0"/>
                <a:cs typeface="Times New Roman" panose="02020603050405020304" pitchFamily="18" charset="0"/>
              </a:rPr>
              <a:t>. Students are given the numbers 1-9, cut out onto small squares, and asked to arrange them into a 3x3 square, so that each row, column, and diagonal adds to the same number.</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IE" dirty="0">
                <a:latin typeface="Calibri" panose="020F0502020204030204" pitchFamily="34" charset="0"/>
                <a:ea typeface="Calibri" panose="020F0502020204030204" pitchFamily="34" charset="0"/>
                <a:cs typeface="Times New Roman" panose="02020603050405020304" pitchFamily="18" charset="0"/>
              </a:rPr>
              <a:t> </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sz="1100" dirty="0">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600" b="1" dirty="0"/>
              <a:t>Sample 1st year Maths Circles lesson</a:t>
            </a:r>
            <a:r>
              <a:rPr lang="en-IE" sz="3600" b="1" baseline="0" dirty="0">
                <a:latin typeface="Gotham Bold"/>
              </a:rPr>
              <a:t/>
            </a:r>
            <a:br>
              <a:rPr lang="en-IE" sz="3600" b="1" baseline="0" dirty="0">
                <a:latin typeface="Gotham Bold"/>
              </a:rPr>
            </a:br>
            <a:endParaRPr lang="en-IE" sz="3600" b="1" dirty="0">
              <a:latin typeface="Gotham Bold"/>
            </a:endParaRPr>
          </a:p>
        </p:txBody>
      </p:sp>
      <p:sp>
        <p:nvSpPr>
          <p:cNvPr id="3" name="Text Placeholder 2"/>
          <p:cNvSpPr>
            <a:spLocks noGrp="1"/>
          </p:cNvSpPr>
          <p:nvPr>
            <p:ph type="body" sz="quarter" idx="13"/>
          </p:nvPr>
        </p:nvSpPr>
        <p:spPr>
          <a:xfrm>
            <a:off x="416391" y="1474708"/>
            <a:ext cx="6807708" cy="4816919"/>
          </a:xfrm>
        </p:spPr>
        <p:txBody>
          <a:bodyPr>
            <a:normAutofit/>
          </a:bodyPr>
          <a:lstStyle/>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smtClean="0">
              <a:solidFill>
                <a:srgbClr val="C00000"/>
              </a:solidFill>
              <a:latin typeface="Calibri" pitchFamily="34" charset="0"/>
              <a:ea typeface="Times New Roman"/>
            </a:endParaRPr>
          </a:p>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smtClean="0">
              <a:solidFill>
                <a:srgbClr val="C00000"/>
              </a:solidFill>
              <a:latin typeface="Calibri" pitchFamily="34" charset="0"/>
              <a:ea typeface="Times New Roman"/>
            </a:endParaRPr>
          </a:p>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smtClean="0">
              <a:latin typeface="Calibri" pitchFamily="34" charset="0"/>
              <a:ea typeface="Times New Roman"/>
            </a:endParaRPr>
          </a:p>
        </p:txBody>
      </p:sp>
      <p:sp>
        <p:nvSpPr>
          <p:cNvPr id="4" name="Rectangle 3"/>
          <p:cNvSpPr/>
          <p:nvPr/>
        </p:nvSpPr>
        <p:spPr>
          <a:xfrm>
            <a:off x="7846541" y="212726"/>
            <a:ext cx="1062681" cy="105727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926" y="212726"/>
            <a:ext cx="1429909" cy="1715891"/>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628650" y="1578641"/>
                <a:ext cx="6441609" cy="5153719"/>
              </a:xfrm>
              <a:prstGeom prst="rect">
                <a:avLst/>
              </a:prstGeom>
            </p:spPr>
            <p:txBody>
              <a:bodyPr wrap="square">
                <a:spAutoFit/>
              </a:bodyPr>
              <a:lstStyle/>
              <a:p>
                <a:pPr lvl="0">
                  <a:lnSpc>
                    <a:spcPct val="115000"/>
                  </a:lnSpc>
                </a:pPr>
                <a:r>
                  <a:rPr lang="en-IE" b="1" dirty="0" smtClean="0">
                    <a:latin typeface="Calibri" panose="020F0502020204030204" pitchFamily="34" charset="0"/>
                    <a:ea typeface="Calibri" panose="020F0502020204030204" pitchFamily="34" charset="0"/>
                    <a:cs typeface="Times New Roman" panose="02020603050405020304" pitchFamily="18" charset="0"/>
                  </a:rPr>
                  <a:t>Warm-up Problem: Calculator Trick</a:t>
                </a:r>
              </a:p>
              <a:p>
                <a:pPr lvl="0">
                  <a:lnSpc>
                    <a:spcPct val="115000"/>
                  </a:lnSpc>
                </a:pPr>
                <a:r>
                  <a:rPr lang="en-IE"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Solution</a:t>
                </a:r>
                <a:endParaRPr lang="en-IE"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5731510" algn="r"/>
                  </a:tabLst>
                </a:pPr>
                <a:endParaRPr lang="en-IE" sz="14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tabLst>
                    <a:tab pos="5731510" algn="r"/>
                  </a:tabLst>
                </a:pPr>
                <a:r>
                  <a:rPr lang="en-IE" dirty="0" smtClean="0">
                    <a:latin typeface="Calibri" panose="020F0502020204030204" pitchFamily="34" charset="0"/>
                    <a:ea typeface="Calibri" panose="020F0502020204030204" pitchFamily="34" charset="0"/>
                    <a:cs typeface="Times New Roman" panose="02020603050405020304" pitchFamily="18" charset="0"/>
                  </a:rPr>
                  <a:t>345,345 =345,000 </a:t>
                </a:r>
                <a:r>
                  <a:rPr lang="en-IE" dirty="0">
                    <a:latin typeface="Calibri" panose="020F0502020204030204" pitchFamily="34" charset="0"/>
                    <a:ea typeface="Calibri" panose="020F0502020204030204" pitchFamily="34" charset="0"/>
                    <a:cs typeface="Times New Roman" panose="02020603050405020304" pitchFamily="18" charset="0"/>
                  </a:rPr>
                  <a:t>+ </a:t>
                </a:r>
                <a:r>
                  <a:rPr lang="en-IE" dirty="0" smtClean="0">
                    <a:latin typeface="Calibri" panose="020F0502020204030204" pitchFamily="34" charset="0"/>
                    <a:ea typeface="Calibri" panose="020F0502020204030204" pitchFamily="34" charset="0"/>
                    <a:cs typeface="Times New Roman" panose="02020603050405020304" pitchFamily="18" charset="0"/>
                  </a:rPr>
                  <a:t>345= </a:t>
                </a:r>
                <a14:m>
                  <m:oMath xmlns:m="http://schemas.openxmlformats.org/officeDocument/2006/math">
                    <m:r>
                      <a:rPr lang="en-IE" i="1">
                        <a:latin typeface="Cambria Math" panose="02040503050406030204" pitchFamily="18" charset="0"/>
                      </a:rPr>
                      <m:t>345×1000+345×1=345×1001</m:t>
                    </m:r>
                  </m:oMath>
                </a14:m>
                <a:r>
                  <a:rPr lang="en-IE" dirty="0"/>
                  <a:t>. </a:t>
                </a:r>
                <a:r>
                  <a:rPr lang="en-IE" dirty="0" smtClean="0">
                    <a:latin typeface="Calibri" panose="020F0502020204030204" pitchFamily="34" charset="0"/>
                    <a:ea typeface="Calibri" panose="020F0502020204030204" pitchFamily="34" charset="0"/>
                    <a:cs typeface="Times New Roman" panose="02020603050405020304" pitchFamily="18" charset="0"/>
                  </a:rPr>
                  <a:t>So </a:t>
                </a:r>
                <a:r>
                  <a:rPr lang="en-IE" dirty="0">
                    <a:latin typeface="Calibri" panose="020F0502020204030204" pitchFamily="34" charset="0"/>
                    <a:ea typeface="Calibri" panose="020F0502020204030204" pitchFamily="34" charset="0"/>
                    <a:cs typeface="Times New Roman" panose="02020603050405020304" pitchFamily="18" charset="0"/>
                  </a:rPr>
                  <a:t>to get 345,345 from 345 you need to multiply by 1,001. </a:t>
                </a:r>
                <a:r>
                  <a:rPr lang="en-IE" dirty="0" smtClean="0">
                    <a:latin typeface="Calibri" panose="020F0502020204030204" pitchFamily="34" charset="0"/>
                    <a:ea typeface="Calibri" panose="020F0502020204030204" pitchFamily="34" charset="0"/>
                    <a:cs typeface="Times New Roman" panose="02020603050405020304" pitchFamily="18" charset="0"/>
                  </a:rPr>
                  <a:t>Working in reverse, to get 345 from 345,345 you have to divide by 1001. The </a:t>
                </a:r>
                <a:r>
                  <a:rPr lang="en-IE" dirty="0">
                    <a:latin typeface="Calibri" panose="020F0502020204030204" pitchFamily="34" charset="0"/>
                    <a:ea typeface="Calibri" panose="020F0502020204030204" pitchFamily="34" charset="0"/>
                    <a:cs typeface="Times New Roman" panose="02020603050405020304" pitchFamily="18" charset="0"/>
                  </a:rPr>
                  <a:t>prime factors of 1,001 are 7 x 11 x 13</a:t>
                </a:r>
                <a:r>
                  <a:rPr lang="en-IE" dirty="0" smtClean="0">
                    <a:latin typeface="Calibri" panose="020F0502020204030204" pitchFamily="34" charset="0"/>
                    <a:ea typeface="Calibri" panose="020F0502020204030204" pitchFamily="34" charset="0"/>
                    <a:cs typeface="Times New Roman" panose="02020603050405020304" pitchFamily="18" charset="0"/>
                  </a:rPr>
                  <a:t>.</a:t>
                </a:r>
                <a:r>
                  <a:rPr lang="en-I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IE"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tabLst>
                    <a:tab pos="5731510" algn="r"/>
                  </a:tabLst>
                </a:pPr>
                <a:endParaRPr lang="en-IE"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tabLst>
                    <a:tab pos="5731510" algn="r"/>
                  </a:tabLst>
                </a:pPr>
                <a:r>
                  <a:rPr lang="en-IE"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Extensions</a:t>
                </a:r>
                <a:endParaRPr lang="en-IE"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0"/>
                  </a:spcAft>
                  <a:buFont typeface="Arial" panose="020B0604020202020204" pitchFamily="34" charset="0"/>
                  <a:buChar char="•"/>
                  <a:tabLst>
                    <a:tab pos="5731510" algn="r"/>
                  </a:tabLst>
                </a:pPr>
                <a:r>
                  <a:rPr lang="en-IE" dirty="0" smtClean="0">
                    <a:latin typeface="Calibri" panose="020F0502020204030204" pitchFamily="34" charset="0"/>
                    <a:ea typeface="Calibri" panose="020F0502020204030204" pitchFamily="34" charset="0"/>
                    <a:cs typeface="Times New Roman" panose="02020603050405020304" pitchFamily="18" charset="0"/>
                  </a:rPr>
                  <a:t>To make a similar trick with </a:t>
                </a:r>
                <a:r>
                  <a:rPr lang="en-IE" dirty="0">
                    <a:latin typeface="Calibri" panose="020F0502020204030204" pitchFamily="34" charset="0"/>
                    <a:ea typeface="Calibri" panose="020F0502020204030204" pitchFamily="34" charset="0"/>
                    <a:cs typeface="Times New Roman" panose="02020603050405020304" pitchFamily="18" charset="0"/>
                  </a:rPr>
                  <a:t>2-digit number, you’d have to multiply by 101, e.g. 101 x 56 = 5,656. However, as 101 is prime, the trick can’t be disguised by breaking it into prime factors, which is why it’s not such a cool trick with 2-digit numbers.</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0"/>
                  </a:spcAft>
                  <a:buFont typeface="Arial" panose="020B0604020202020204" pitchFamily="34" charset="0"/>
                  <a:buChar char="•"/>
                  <a:tabLst>
                    <a:tab pos="5731510" algn="r"/>
                  </a:tabLst>
                </a:pPr>
                <a:r>
                  <a:rPr lang="en-IE" dirty="0">
                    <a:latin typeface="Calibri" panose="020F0502020204030204" pitchFamily="34" charset="0"/>
                    <a:ea typeface="Calibri" panose="020F0502020204030204" pitchFamily="34" charset="0"/>
                    <a:cs typeface="Times New Roman" panose="02020603050405020304" pitchFamily="18" charset="0"/>
                  </a:rPr>
                  <a:t>For </a:t>
                </a:r>
                <a:r>
                  <a:rPr lang="en-IE" dirty="0" smtClean="0">
                    <a:latin typeface="Calibri" panose="020F0502020204030204" pitchFamily="34" charset="0"/>
                    <a:ea typeface="Calibri" panose="020F0502020204030204" pitchFamily="34" charset="0"/>
                    <a:cs typeface="Times New Roman" panose="02020603050405020304" pitchFamily="18" charset="0"/>
                  </a:rPr>
                  <a:t>a trick with </a:t>
                </a:r>
                <a:r>
                  <a:rPr lang="en-IE" dirty="0">
                    <a:latin typeface="Calibri" panose="020F0502020204030204" pitchFamily="34" charset="0"/>
                    <a:ea typeface="Calibri" panose="020F0502020204030204" pitchFamily="34" charset="0"/>
                    <a:cs typeface="Times New Roman" panose="02020603050405020304" pitchFamily="18" charset="0"/>
                  </a:rPr>
                  <a:t>4-digit </a:t>
                </a:r>
                <a:r>
                  <a:rPr lang="en-IE" dirty="0" smtClean="0">
                    <a:latin typeface="Calibri" panose="020F0502020204030204" pitchFamily="34" charset="0"/>
                    <a:ea typeface="Calibri" panose="020F0502020204030204" pitchFamily="34" charset="0"/>
                    <a:cs typeface="Times New Roman" panose="02020603050405020304" pitchFamily="18" charset="0"/>
                  </a:rPr>
                  <a:t>numbers </a:t>
                </a:r>
                <a:r>
                  <a:rPr lang="en-IE" dirty="0">
                    <a:latin typeface="Calibri" panose="020F0502020204030204" pitchFamily="34" charset="0"/>
                    <a:ea typeface="Calibri" panose="020F0502020204030204" pitchFamily="34" charset="0"/>
                    <a:cs typeface="Times New Roman" panose="02020603050405020304" pitchFamily="18" charset="0"/>
                  </a:rPr>
                  <a:t>you would need </a:t>
                </a:r>
                <a:endParaRPr lang="en-IE"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5731510" algn="r"/>
                  </a:tabLst>
                </a:pPr>
                <a:r>
                  <a:rPr lang="en-IE" dirty="0">
                    <a:latin typeface="Calibri" panose="020F0502020204030204" pitchFamily="34" charset="0"/>
                    <a:ea typeface="Calibri" panose="020F0502020204030204" pitchFamily="34" charset="0"/>
                    <a:cs typeface="Times New Roman" panose="02020603050405020304" pitchFamily="18" charset="0"/>
                  </a:rPr>
                  <a:t> </a:t>
                </a:r>
                <a:r>
                  <a:rPr lang="en-IE" dirty="0" smtClean="0">
                    <a:latin typeface="Calibri" panose="020F0502020204030204" pitchFamily="34" charset="0"/>
                    <a:ea typeface="Calibri" panose="020F0502020204030204" pitchFamily="34" charset="0"/>
                    <a:cs typeface="Times New Roman" panose="02020603050405020304" pitchFamily="18" charset="0"/>
                  </a:rPr>
                  <a:t>     10,001 </a:t>
                </a:r>
                <a:r>
                  <a:rPr lang="en-IE" dirty="0">
                    <a:latin typeface="Calibri" panose="020F0502020204030204" pitchFamily="34" charset="0"/>
                    <a:ea typeface="Calibri" panose="020F0502020204030204" pitchFamily="34" charset="0"/>
                    <a:cs typeface="Times New Roman" panose="02020603050405020304" pitchFamily="18" charset="0"/>
                  </a:rPr>
                  <a:t>= 73 x 137.</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0"/>
                  </a:spcAft>
                  <a:buFont typeface="Arial" panose="020B0604020202020204" pitchFamily="34" charset="0"/>
                  <a:buChar char="•"/>
                  <a:tabLst>
                    <a:tab pos="5731510" algn="r"/>
                  </a:tabLst>
                </a:pPr>
                <a:r>
                  <a:rPr lang="en-IE" dirty="0" smtClean="0">
                    <a:latin typeface="Calibri" panose="020F0502020204030204" pitchFamily="34" charset="0"/>
                    <a:ea typeface="Calibri" panose="020F0502020204030204" pitchFamily="34" charset="0"/>
                    <a:cs typeface="Times New Roman" panose="02020603050405020304" pitchFamily="18" charset="0"/>
                  </a:rPr>
                  <a:t>For </a:t>
                </a:r>
                <a:r>
                  <a:rPr lang="en-IE" dirty="0">
                    <a:latin typeface="Calibri" panose="020F0502020204030204" pitchFamily="34" charset="0"/>
                    <a:ea typeface="Calibri" panose="020F0502020204030204" pitchFamily="34" charset="0"/>
                    <a:cs typeface="Times New Roman" panose="02020603050405020304" pitchFamily="18" charset="0"/>
                  </a:rPr>
                  <a:t>5-digit </a:t>
                </a:r>
                <a:r>
                  <a:rPr lang="en-IE" dirty="0" smtClean="0">
                    <a:latin typeface="Calibri" panose="020F0502020204030204" pitchFamily="34" charset="0"/>
                    <a:ea typeface="Calibri" panose="020F0502020204030204" pitchFamily="34" charset="0"/>
                    <a:cs typeface="Times New Roman" panose="02020603050405020304" pitchFamily="18" charset="0"/>
                  </a:rPr>
                  <a:t>numbers </a:t>
                </a:r>
                <a:r>
                  <a:rPr lang="en-IE" dirty="0">
                    <a:latin typeface="Calibri" panose="020F0502020204030204" pitchFamily="34" charset="0"/>
                    <a:ea typeface="Calibri" panose="020F0502020204030204" pitchFamily="34" charset="0"/>
                    <a:cs typeface="Times New Roman" panose="02020603050405020304" pitchFamily="18" charset="0"/>
                  </a:rPr>
                  <a:t>you would need 100,001 = 11 x 9091.</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28650" y="1578641"/>
                <a:ext cx="6441609" cy="5153719"/>
              </a:xfrm>
              <a:prstGeom prst="rect">
                <a:avLst/>
              </a:prstGeom>
              <a:blipFill rotWithShape="0">
                <a:blip r:embed="rId3"/>
                <a:stretch>
                  <a:fillRect l="-946" t="-237" r="-1325" b="-592"/>
                </a:stretch>
              </a:blipFill>
            </p:spPr>
            <p:txBody>
              <a:bodyPr/>
              <a:lstStyle/>
              <a:p>
                <a:r>
                  <a:rPr lang="en-IE">
                    <a:noFill/>
                  </a:rPr>
                  <a:t> </a:t>
                </a:r>
              </a:p>
            </p:txBody>
          </p:sp>
        </mc:Fallback>
      </mc:AlternateContent>
    </p:spTree>
    <p:extLst>
      <p:ext uri="{BB962C8B-B14F-4D97-AF65-F5344CB8AC3E}">
        <p14:creationId xmlns:p14="http://schemas.microsoft.com/office/powerpoint/2010/main" val="387956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600" b="1" dirty="0"/>
              <a:t>Sample 1st year Maths Circles lesson</a:t>
            </a:r>
            <a:r>
              <a:rPr lang="en-IE" sz="3600" b="1" baseline="0" dirty="0">
                <a:latin typeface="Gotham Bold"/>
              </a:rPr>
              <a:t/>
            </a:r>
            <a:br>
              <a:rPr lang="en-IE" sz="3600" b="1" baseline="0" dirty="0">
                <a:latin typeface="Gotham Bold"/>
              </a:rPr>
            </a:br>
            <a:endParaRPr lang="en-IE" sz="3600" b="1" dirty="0">
              <a:latin typeface="Gotham Bold"/>
            </a:endParaRPr>
          </a:p>
        </p:txBody>
      </p:sp>
      <p:sp>
        <p:nvSpPr>
          <p:cNvPr id="3" name="Text Placeholder 2"/>
          <p:cNvSpPr>
            <a:spLocks noGrp="1"/>
          </p:cNvSpPr>
          <p:nvPr>
            <p:ph type="body" sz="quarter" idx="13"/>
          </p:nvPr>
        </p:nvSpPr>
        <p:spPr>
          <a:xfrm>
            <a:off x="855218" y="1628081"/>
            <a:ext cx="6807708" cy="4816919"/>
          </a:xfrm>
        </p:spPr>
        <p:txBody>
          <a:bodyPr>
            <a:normAutofit/>
          </a:bodyPr>
          <a:lstStyle/>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smtClean="0">
              <a:solidFill>
                <a:srgbClr val="C00000"/>
              </a:solidFill>
              <a:latin typeface="Calibri" pitchFamily="34" charset="0"/>
              <a:ea typeface="Times New Roman"/>
            </a:endParaRPr>
          </a:p>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smtClean="0">
              <a:solidFill>
                <a:srgbClr val="C00000"/>
              </a:solidFill>
              <a:latin typeface="Calibri" pitchFamily="34" charset="0"/>
              <a:ea typeface="Times New Roman"/>
            </a:endParaRPr>
          </a:p>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smtClean="0">
              <a:latin typeface="Calibri" pitchFamily="34" charset="0"/>
              <a:ea typeface="Times New Roman"/>
            </a:endParaRPr>
          </a:p>
        </p:txBody>
      </p:sp>
      <p:sp>
        <p:nvSpPr>
          <p:cNvPr id="4" name="Rectangle 3"/>
          <p:cNvSpPr/>
          <p:nvPr/>
        </p:nvSpPr>
        <p:spPr>
          <a:xfrm>
            <a:off x="7846541" y="212726"/>
            <a:ext cx="1062681" cy="105727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926" y="212726"/>
            <a:ext cx="1429909" cy="1715891"/>
          </a:xfrm>
          <a:prstGeom prst="rect">
            <a:avLst/>
          </a:prstGeom>
        </p:spPr>
      </p:pic>
      <p:sp>
        <p:nvSpPr>
          <p:cNvPr id="9" name="Rectangle 5"/>
          <p:cNvSpPr>
            <a:spLocks noChangeArrowheads="1"/>
          </p:cNvSpPr>
          <p:nvPr/>
        </p:nvSpPr>
        <p:spPr bwMode="auto">
          <a:xfrm>
            <a:off x="457200" y="1386853"/>
            <a:ext cx="174919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IE" altLang="en-US" sz="1600"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Nim</a:t>
            </a:r>
            <a:r>
              <a:rPr kumimoji="0" lang="en-IE" altLang="en-US"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The Game</a:t>
            </a:r>
            <a:endParaRPr kumimoji="0" lang="en-IE" altLang="en-US"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6"/>
          <p:cNvSpPr>
            <a:spLocks noChangeArrowheads="1"/>
          </p:cNvSpPr>
          <p:nvPr/>
        </p:nvSpPr>
        <p:spPr bwMode="auto">
          <a:xfrm>
            <a:off x="542590" y="1817667"/>
            <a:ext cx="454202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is a game for two players.</a:t>
            </a:r>
            <a:endParaRPr kumimoji="0" lang="en-IE" altLang="en-US" b="0" i="0" u="none" strike="noStrike" cap="none" normalizeH="0" baseline="0" dirty="0" smtClean="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bundle of </a:t>
            </a:r>
            <a:r>
              <a:rPr kumimoji="0" lang="en-IE" altLang="en-US"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 matchsticks </a:t>
            </a:r>
            <a:r>
              <a:rPr kumimoji="0" lang="en-IE"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 put in the middle of the table.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b="0" i="0" u="none" strike="noStrike" cap="none" normalizeH="0" baseline="0" dirty="0" smtClean="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Players take turns to remove 1, 2, or 3 sticks at a time. The winner is the person who removes the last stick.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b="0" i="0" u="none" strike="noStrike" cap="none" normalizeH="0" baseline="0" dirty="0" smtClean="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question is: is it possible for one of the players to figure out a strategy, so that they always win?</a:t>
            </a:r>
            <a:endParaRPr kumimoji="0" lang="en-IE" altLang="en-US" b="0" i="0" u="none" strike="noStrike" cap="none" normalizeH="0" baseline="0" dirty="0" smtClean="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smtClean="0">
              <a:ln>
                <a:noFill/>
              </a:ln>
              <a:solidFill>
                <a:schemeClr val="tx1"/>
              </a:solidFill>
              <a:effectLst/>
              <a:latin typeface="Calibri" panose="020F0502020204030204" pitchFamily="34" charset="0"/>
            </a:endParaRP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618" y="2124120"/>
            <a:ext cx="2322631" cy="232263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727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600" b="1" dirty="0"/>
              <a:t>Sample 1st year Maths Circles lesson</a:t>
            </a:r>
            <a:r>
              <a:rPr lang="en-IE" sz="3600" b="1" baseline="0" dirty="0">
                <a:latin typeface="Gotham Bold"/>
              </a:rPr>
              <a:t/>
            </a:r>
            <a:br>
              <a:rPr lang="en-IE" sz="3600" b="1" baseline="0" dirty="0">
                <a:latin typeface="Gotham Bold"/>
              </a:rPr>
            </a:br>
            <a:endParaRPr lang="en-IE" sz="3600" b="1" dirty="0">
              <a:latin typeface="Gotham Bold"/>
            </a:endParaRPr>
          </a:p>
        </p:txBody>
      </p:sp>
      <p:sp>
        <p:nvSpPr>
          <p:cNvPr id="3" name="Text Placeholder 2"/>
          <p:cNvSpPr>
            <a:spLocks noGrp="1"/>
          </p:cNvSpPr>
          <p:nvPr>
            <p:ph type="body" sz="quarter" idx="13"/>
          </p:nvPr>
        </p:nvSpPr>
        <p:spPr>
          <a:xfrm>
            <a:off x="855218" y="1628081"/>
            <a:ext cx="6807708" cy="4816919"/>
          </a:xfrm>
        </p:spPr>
        <p:txBody>
          <a:bodyPr>
            <a:normAutofit/>
          </a:bodyPr>
          <a:lstStyle/>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smtClean="0">
              <a:solidFill>
                <a:srgbClr val="C00000"/>
              </a:solidFill>
              <a:latin typeface="Calibri" pitchFamily="34" charset="0"/>
              <a:ea typeface="Times New Roman"/>
            </a:endParaRPr>
          </a:p>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smtClean="0">
              <a:solidFill>
                <a:srgbClr val="C00000"/>
              </a:solidFill>
              <a:latin typeface="Calibri" pitchFamily="34" charset="0"/>
              <a:ea typeface="Times New Roman"/>
            </a:endParaRPr>
          </a:p>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a:solidFill>
                <a:srgbClr val="C00000"/>
              </a:solidFill>
              <a:latin typeface="Calibri" pitchFamily="34" charset="0"/>
              <a:ea typeface="Times New Roman"/>
            </a:endParaRPr>
          </a:p>
          <a:p>
            <a:pPr>
              <a:spcAft>
                <a:spcPts val="0"/>
              </a:spcAft>
            </a:pPr>
            <a:endParaRPr lang="en-IE" sz="6000" b="1" dirty="0" smtClean="0">
              <a:latin typeface="Calibri" pitchFamily="34" charset="0"/>
              <a:ea typeface="Times New Roman"/>
            </a:endParaRPr>
          </a:p>
        </p:txBody>
      </p:sp>
      <p:sp>
        <p:nvSpPr>
          <p:cNvPr id="4" name="Rectangle 3"/>
          <p:cNvSpPr/>
          <p:nvPr/>
        </p:nvSpPr>
        <p:spPr>
          <a:xfrm>
            <a:off x="7846541" y="212726"/>
            <a:ext cx="1062681" cy="105727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926" y="212726"/>
            <a:ext cx="1429909" cy="1715891"/>
          </a:xfrm>
          <a:prstGeom prst="rect">
            <a:avLst/>
          </a:prstGeom>
        </p:spPr>
      </p:pic>
      <p:sp>
        <p:nvSpPr>
          <p:cNvPr id="9" name="Rectangle 5"/>
          <p:cNvSpPr>
            <a:spLocks noChangeArrowheads="1"/>
          </p:cNvSpPr>
          <p:nvPr/>
        </p:nvSpPr>
        <p:spPr bwMode="auto">
          <a:xfrm>
            <a:off x="457200" y="1386853"/>
            <a:ext cx="174919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IE" altLang="en-US" sz="1600"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Nim</a:t>
            </a:r>
            <a:r>
              <a:rPr kumimoji="0" lang="en-IE" altLang="en-US"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The Game</a:t>
            </a:r>
            <a:endParaRPr kumimoji="0" lang="en-IE" altLang="en-US"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6"/>
          <p:cNvSpPr>
            <a:spLocks noChangeArrowheads="1"/>
          </p:cNvSpPr>
          <p:nvPr/>
        </p:nvSpPr>
        <p:spPr bwMode="auto">
          <a:xfrm>
            <a:off x="542590" y="1817667"/>
            <a:ext cx="454202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is a game for two players.</a:t>
            </a:r>
            <a:endParaRPr kumimoji="0" lang="en-IE" altLang="en-US" b="0" i="0" u="none" strike="noStrike" cap="none" normalizeH="0" baseline="0" dirty="0" smtClean="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bundle of </a:t>
            </a:r>
            <a:r>
              <a:rPr kumimoji="0" lang="en-IE" altLang="en-US"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 matchsticks </a:t>
            </a:r>
            <a:r>
              <a:rPr kumimoji="0" lang="en-IE"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 put in the middle of the table.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b="0" i="0" u="none" strike="noStrike" cap="none" normalizeH="0" baseline="0" dirty="0" smtClean="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Players take turns to remove 1, 2, or 3 sticks at a time. The winner is the person who removes the last stick.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b="0" i="0" u="none" strike="noStrike" cap="none" normalizeH="0" baseline="0" dirty="0" smtClean="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question is: is it possible for one of the players to figure out a strategy, so that they always win?</a:t>
            </a:r>
            <a:endParaRPr kumimoji="0" lang="en-IE" altLang="en-US" b="0" i="0" u="none" strike="noStrike" cap="none" normalizeH="0" baseline="0" dirty="0" smtClean="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smtClean="0">
              <a:ln>
                <a:noFill/>
              </a:ln>
              <a:solidFill>
                <a:schemeClr val="tx1"/>
              </a:solidFill>
              <a:effectLst/>
              <a:latin typeface="Calibri" panose="020F0502020204030204" pitchFamily="34" charset="0"/>
            </a:endParaRPr>
          </a:p>
        </p:txBody>
      </p:sp>
      <p:sp>
        <p:nvSpPr>
          <p:cNvPr id="7" name="Rectangle 6"/>
          <p:cNvSpPr/>
          <p:nvPr/>
        </p:nvSpPr>
        <p:spPr>
          <a:xfrm>
            <a:off x="579221" y="5074180"/>
            <a:ext cx="6908077" cy="1791260"/>
          </a:xfrm>
          <a:prstGeom prst="rect">
            <a:avLst/>
          </a:prstGeom>
        </p:spPr>
        <p:txBody>
          <a:bodyPr wrap="square">
            <a:spAutoFit/>
          </a:bodyPr>
          <a:lstStyle/>
          <a:p>
            <a:pPr lvl="0">
              <a:lnSpc>
                <a:spcPct val="115000"/>
              </a:lnSpc>
            </a:pPr>
            <a:r>
              <a:rPr lang="en-IE"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Hints</a:t>
            </a:r>
          </a:p>
          <a:p>
            <a:pPr>
              <a:lnSpc>
                <a:spcPct val="115000"/>
              </a:lnSpc>
            </a:pPr>
            <a:r>
              <a:rPr lang="en-IE" altLang="en-US" dirty="0" smtClean="0">
                <a:latin typeface="Calibri" panose="020F0502020204030204" pitchFamily="34" charset="0"/>
                <a:ea typeface="Calibri" panose="020F0502020204030204" pitchFamily="34" charset="0"/>
                <a:cs typeface="Times New Roman" panose="02020603050405020304" pitchFamily="18" charset="0"/>
              </a:rPr>
              <a:t>If 32 is too large, you could first start a game with </a:t>
            </a:r>
            <a:r>
              <a:rPr lang="en-IE" altLang="en-US" b="1" dirty="0" smtClean="0">
                <a:latin typeface="Calibri" panose="020F0502020204030204" pitchFamily="34" charset="0"/>
                <a:ea typeface="Calibri" panose="020F0502020204030204" pitchFamily="34" charset="0"/>
                <a:cs typeface="Times New Roman" panose="02020603050405020304" pitchFamily="18" charset="0"/>
              </a:rPr>
              <a:t>4 matchsticks</a:t>
            </a:r>
            <a:r>
              <a:rPr lang="en-IE" altLang="en-US" sz="1200" dirty="0" smtClean="0">
                <a:latin typeface="Calibri" panose="020F0502020204030204" pitchFamily="34" charset="0"/>
                <a:ea typeface="Calibri" panose="020F0502020204030204" pitchFamily="34" charset="0"/>
                <a:cs typeface="Times New Roman" panose="02020603050405020304" pitchFamily="18" charset="0"/>
              </a:rPr>
              <a:t>.</a:t>
            </a:r>
            <a:endParaRPr lang="en-IE" alt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E" altLang="en-US" dirty="0" smtClean="0">
                <a:latin typeface="Calibri" panose="020F0502020204030204" pitchFamily="34" charset="0"/>
                <a:ea typeface="Calibri" panose="020F0502020204030204" pitchFamily="34" charset="0"/>
                <a:cs typeface="Times New Roman" panose="02020603050405020304" pitchFamily="18" charset="0"/>
              </a:rPr>
              <a:t>Then start a game </a:t>
            </a:r>
            <a:r>
              <a:rPr lang="en-IE" altLang="en-US" dirty="0">
                <a:latin typeface="Calibri" panose="020F0502020204030204" pitchFamily="34" charset="0"/>
                <a:ea typeface="Calibri" panose="020F0502020204030204" pitchFamily="34" charset="0"/>
                <a:cs typeface="Times New Roman" panose="02020603050405020304" pitchFamily="18" charset="0"/>
              </a:rPr>
              <a:t>with </a:t>
            </a:r>
            <a:r>
              <a:rPr lang="en-IE" altLang="en-US" b="1" dirty="0" smtClean="0">
                <a:latin typeface="Calibri" panose="020F0502020204030204" pitchFamily="34" charset="0"/>
                <a:ea typeface="Calibri" panose="020F0502020204030204" pitchFamily="34" charset="0"/>
                <a:cs typeface="Times New Roman" panose="02020603050405020304" pitchFamily="18" charset="0"/>
              </a:rPr>
              <a:t>8 matchsticks</a:t>
            </a:r>
            <a:r>
              <a:rPr lang="en-IE" altLang="en-US" dirty="0" smtClean="0">
                <a:latin typeface="Calibri" panose="020F0502020204030204" pitchFamily="34" charset="0"/>
                <a:ea typeface="Calibri" panose="020F0502020204030204" pitchFamily="34" charset="0"/>
                <a:cs typeface="Times New Roman" panose="02020603050405020304" pitchFamily="18" charset="0"/>
              </a:rPr>
              <a:t>… Every time, last game’s winner will try to bring the other player back to a losing position…</a:t>
            </a:r>
            <a:endParaRPr lang="en-IE" sz="10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endParaRPr lang="en-IE"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endParaRPr lang="en-IE"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618" y="2124120"/>
            <a:ext cx="2322631" cy="232263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94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UCC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ADAA851-3C50-435C-8D35-7A3FE90B677A}" vid="{C90C547B-2A2A-4A95-AA93-3E36506A6AB1}"/>
    </a:ext>
  </a:extLst>
</a:theme>
</file>

<file path=ppt/theme/theme2.xml><?xml version="1.0" encoding="utf-8"?>
<a:theme xmlns:a="http://schemas.openxmlformats.org/drawingml/2006/main" name="2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UCC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ADAA851-3C50-435C-8D35-7A3FE90B677A}" vid="{C90C547B-2A2A-4A95-AA93-3E36506A6AB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2203</TotalTime>
  <Words>2315</Words>
  <Application>Microsoft Office PowerPoint</Application>
  <PresentationFormat>On-screen Show (4:3)</PresentationFormat>
  <Paragraphs>358</Paragraphs>
  <Slides>42</Slides>
  <Notes>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42</vt:i4>
      </vt:variant>
    </vt:vector>
  </HeadingPairs>
  <TitlesOfParts>
    <vt:vector size="57" baseType="lpstr">
      <vt:lpstr>Arial</vt:lpstr>
      <vt:lpstr>Bauer Bodoni Std</vt:lpstr>
      <vt:lpstr>Bodoni MT</vt:lpstr>
      <vt:lpstr>Calibri</vt:lpstr>
      <vt:lpstr>Cambria Math</vt:lpstr>
      <vt:lpstr>Gotham Bold</vt:lpstr>
      <vt:lpstr>Gotham Book</vt:lpstr>
      <vt:lpstr>Helvetica</vt:lpstr>
      <vt:lpstr>PT Sans</vt:lpstr>
      <vt:lpstr>Symbol</vt:lpstr>
      <vt:lpstr>Times New Roman</vt:lpstr>
      <vt:lpstr>Verdana</vt:lpstr>
      <vt:lpstr>Wingdings</vt:lpstr>
      <vt:lpstr>Office Theme</vt:lpstr>
      <vt:lpstr>2_Office Theme</vt:lpstr>
      <vt:lpstr>PowerPoint Presentation</vt:lpstr>
      <vt:lpstr> Who helped you develop your   interest in mathematics and how?</vt:lpstr>
      <vt:lpstr>                                      Maths Circles  </vt:lpstr>
      <vt:lpstr>                                      Maths Circles around the world  </vt:lpstr>
      <vt:lpstr>           Maths Circles Ireland Secondary Schools – Junior Cycle</vt:lpstr>
      <vt:lpstr>Sample 1st year Maths Circles lesson </vt:lpstr>
      <vt:lpstr>Sample 1st year Maths Circles lesson </vt:lpstr>
      <vt:lpstr>Sample 1st year Maths Circles lesson </vt:lpstr>
      <vt:lpstr>Sample 1st year Maths Circles lesson </vt:lpstr>
      <vt:lpstr>Sample 1st year Maths Circles lesson </vt:lpstr>
      <vt:lpstr>Sample 1st year Maths Circles lesson </vt:lpstr>
      <vt:lpstr>   Reflections </vt:lpstr>
      <vt:lpstr>        Useful webpages</vt:lpstr>
      <vt:lpstr> Maths Circles Ireland Primary Schools</vt:lpstr>
      <vt:lpstr>Primary Maths Circles </vt:lpstr>
      <vt:lpstr>Pascal’s Triangle:  Click to see how it’s built: movie</vt:lpstr>
      <vt:lpstr>PowerPoint Presentation</vt:lpstr>
      <vt:lpstr> Recall: Even and Odd numbers</vt:lpstr>
      <vt:lpstr>PowerPoint Presentation</vt:lpstr>
      <vt:lpstr>PowerPoint Presentation</vt:lpstr>
      <vt:lpstr>       Fractals</vt:lpstr>
      <vt:lpstr>       Fractals</vt:lpstr>
      <vt:lpstr>    Why do fractals occur in nature ? </vt:lpstr>
      <vt:lpstr>    Why do fractals occur in nature ? </vt:lpstr>
      <vt:lpstr>Why do fractals occur in nature ?</vt:lpstr>
      <vt:lpstr>    Why do fractals occur in maths ? </vt:lpstr>
      <vt:lpstr>    Why do fractals occur in maths ? </vt:lpstr>
      <vt:lpstr>    Why do fractals occur in maths ? </vt:lpstr>
      <vt:lpstr> Reading your mind</vt:lpstr>
      <vt:lpstr> Example</vt:lpstr>
      <vt:lpstr> Example</vt:lpstr>
      <vt:lpstr> Example</vt:lpstr>
      <vt:lpstr> Example</vt:lpstr>
      <vt:lpstr> Reading your mind: Solution</vt:lpstr>
      <vt:lpstr> Now Try it for Yourself</vt:lpstr>
      <vt:lpstr>Language, Logical Thinking and   Mathematics </vt:lpstr>
      <vt:lpstr>Language, Logical Thinking and   Mathematics </vt:lpstr>
      <vt:lpstr>Camogie problem – Take 2</vt:lpstr>
      <vt:lpstr> Ballroom Problem</vt:lpstr>
      <vt:lpstr> Ballroom Problem – Take 1</vt:lpstr>
      <vt:lpstr>  Ballroom Problem – Take 2</vt:lpstr>
      <vt:lpstr>Numbers and operations </vt:lpstr>
    </vt:vector>
  </TitlesOfParts>
  <Company>University College Cork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Mac Evilly</dc:creator>
  <cp:lastModifiedBy>Mustata, Anca</cp:lastModifiedBy>
  <cp:revision>276</cp:revision>
  <dcterms:created xsi:type="dcterms:W3CDTF">2014-10-01T10:22:11Z</dcterms:created>
  <dcterms:modified xsi:type="dcterms:W3CDTF">2018-02-08T18:49:41Z</dcterms:modified>
</cp:coreProperties>
</file>